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  <p:sldMasterId id="214748366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35" roundtripDataSignature="AMtx7mjpQqaTeJciy+cMlqAauX+LRBh/g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0942CD21-33C8-4505-B3B3-76424815D09E}">
  <a:tblStyle styleId="{0942CD21-33C8-4505-B3B3-76424815D09E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customschemas.google.com/relationships/presentationmetadata" Target="metadata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9" name="Google Shape;169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205a02813c8_0_9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1" name="Google Shape;251;g205a02813c8_0_9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205a02813c8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1" name="Google Shape;261;g205a02813c8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205a02813c8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9" name="Google Shape;269;g205a02813c8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22f32ff8111_1_2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8" name="Google Shape;278;g22f32ff8111_1_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22f32ff8111_1_3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7" name="Google Shape;287;g22f32ff8111_1_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22f32ff8111_1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7" name="Google Shape;297;g22f32ff8111_1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22f32ff8111_1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5" name="Google Shape;305;g22f32ff8111_1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21899b615dd_0_18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3" name="Google Shape;313;g21899b615dd_0_18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21899b615dd_0_19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1" name="Google Shape;321;g21899b615dd_0_19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21899b615dd_0_20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3" name="Google Shape;333;g21899b615dd_0_20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0496f20241_0_18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1" name="Google Shape;181;g20496f20241_0_18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21899b615dd_0_14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40" name="Google Shape;340;g21899b615dd_0_1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21899b615dd_0_14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47" name="Google Shape;347;g21899b615dd_0_14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21899b615dd_0_15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56" name="Google Shape;356;g21899b615dd_0_15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21899b615dd_0_16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69" name="Google Shape;369;g21899b615dd_0_16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21899b615dd_0_17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77" name="Google Shape;377;g21899b615dd_0_17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21899b615dd_0_40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85" name="Google Shape;385;g21899b615dd_0_40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21899b615dd_0_28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96" name="Google Shape;396;g21899b615dd_0_28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03" name="Google Shape;403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10" name="Google Shape;410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8" name="Google Shape;188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05a02813c8_0_3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5" name="Google Shape;195;g205a02813c8_0_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4" name="Google Shape;204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0496f20241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1" name="Google Shape;211;g20496f20241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20496f20241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2" name="Google Shape;222;g20496f20241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3" name="Google Shape;233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14e48af5a86_0_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2" name="Google Shape;242;g14e48af5a86_0_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4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4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2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32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32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72" name="Google Shape;72;p32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3" name="Google Shape;73;p3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3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3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3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33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9" name="Google Shape;79;p3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3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3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34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34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5" name="Google Shape;85;p3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3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3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1899b615dd_0_213"/>
          <p:cNvSpPr txBox="1"/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g21899b615dd_0_213"/>
          <p:cNvSpPr txBox="1"/>
          <p:nvPr>
            <p:ph idx="1" type="subTitle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97" name="Google Shape;97;g21899b615dd_0_213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g21899b615dd_0_213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g21899b615dd_0_213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1899b615dd_0_219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g21899b615dd_0_219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3" name="Google Shape;103;g21899b615dd_0_219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g21899b615dd_0_219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g21899b615dd_0_219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1899b615dd_0_225"/>
          <p:cNvSpPr txBox="1"/>
          <p:nvPr>
            <p:ph type="title"/>
          </p:nvPr>
        </p:nvSpPr>
        <p:spPr>
          <a:xfrm>
            <a:off x="831850" y="1709738"/>
            <a:ext cx="10515600" cy="2852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g21899b615dd_0_225"/>
          <p:cNvSpPr txBox="1"/>
          <p:nvPr>
            <p:ph idx="1" type="body"/>
          </p:nvPr>
        </p:nvSpPr>
        <p:spPr>
          <a:xfrm>
            <a:off x="831850" y="4589463"/>
            <a:ext cx="10515600" cy="15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09" name="Google Shape;109;g21899b615dd_0_225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g21899b615dd_0_225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g21899b615dd_0_225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1899b615dd_0_231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g21899b615dd_0_231"/>
          <p:cNvSpPr txBox="1"/>
          <p:nvPr>
            <p:ph idx="1" type="body"/>
          </p:nvPr>
        </p:nvSpPr>
        <p:spPr>
          <a:xfrm>
            <a:off x="838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5" name="Google Shape;115;g21899b615dd_0_231"/>
          <p:cNvSpPr txBox="1"/>
          <p:nvPr>
            <p:ph idx="2" type="body"/>
          </p:nvPr>
        </p:nvSpPr>
        <p:spPr>
          <a:xfrm>
            <a:off x="6172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6" name="Google Shape;116;g21899b615dd_0_231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g21899b615dd_0_231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g21899b615dd_0_231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1899b615dd_0_238"/>
          <p:cNvSpPr txBox="1"/>
          <p:nvPr>
            <p:ph type="title"/>
          </p:nvPr>
        </p:nvSpPr>
        <p:spPr>
          <a:xfrm>
            <a:off x="839788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g21899b615dd_0_238"/>
          <p:cNvSpPr txBox="1"/>
          <p:nvPr>
            <p:ph idx="1" type="body"/>
          </p:nvPr>
        </p:nvSpPr>
        <p:spPr>
          <a:xfrm>
            <a:off x="839788" y="1681163"/>
            <a:ext cx="51579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22" name="Google Shape;122;g21899b615dd_0_238"/>
          <p:cNvSpPr txBox="1"/>
          <p:nvPr>
            <p:ph idx="2" type="body"/>
          </p:nvPr>
        </p:nvSpPr>
        <p:spPr>
          <a:xfrm>
            <a:off x="839788" y="2505075"/>
            <a:ext cx="5157900" cy="36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3" name="Google Shape;123;g21899b615dd_0_238"/>
          <p:cNvSpPr txBox="1"/>
          <p:nvPr>
            <p:ph idx="3" type="body"/>
          </p:nvPr>
        </p:nvSpPr>
        <p:spPr>
          <a:xfrm>
            <a:off x="6172200" y="1681163"/>
            <a:ext cx="51831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24" name="Google Shape;124;g21899b615dd_0_238"/>
          <p:cNvSpPr txBox="1"/>
          <p:nvPr>
            <p:ph idx="4" type="body"/>
          </p:nvPr>
        </p:nvSpPr>
        <p:spPr>
          <a:xfrm>
            <a:off x="6172200" y="2505075"/>
            <a:ext cx="5183100" cy="36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5" name="Google Shape;125;g21899b615dd_0_238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g21899b615dd_0_238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g21899b615dd_0_238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21899b615dd_0_247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" name="Google Shape;130;g21899b615dd_0_247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g21899b615dd_0_247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g21899b615dd_0_247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1899b615dd_0_252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g21899b615dd_0_252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g21899b615dd_0_252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2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2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2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2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1899b615dd_0_256"/>
          <p:cNvSpPr txBox="1"/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9" name="Google Shape;139;g21899b615dd_0_256"/>
          <p:cNvSpPr txBox="1"/>
          <p:nvPr>
            <p:ph idx="1" type="body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140" name="Google Shape;140;g21899b615dd_0_256"/>
          <p:cNvSpPr txBox="1"/>
          <p:nvPr>
            <p:ph idx="2" type="body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41" name="Google Shape;141;g21899b615dd_0_256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g21899b615dd_0_256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3" name="Google Shape;143;g21899b615dd_0_256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1899b615dd_0_263"/>
          <p:cNvSpPr txBox="1"/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6" name="Google Shape;146;g21899b615dd_0_263"/>
          <p:cNvSpPr/>
          <p:nvPr>
            <p:ph idx="2" type="pic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</p:sp>
      <p:sp>
        <p:nvSpPr>
          <p:cNvPr id="147" name="Google Shape;147;g21899b615dd_0_263"/>
          <p:cNvSpPr txBox="1"/>
          <p:nvPr>
            <p:ph idx="1" type="body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48" name="Google Shape;148;g21899b615dd_0_263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9" name="Google Shape;149;g21899b615dd_0_263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0" name="Google Shape;150;g21899b615dd_0_263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1899b615dd_0_27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3" name="Google Shape;153;g21899b615dd_0_270"/>
          <p:cNvSpPr txBox="1"/>
          <p:nvPr>
            <p:ph idx="1" type="body"/>
          </p:nvPr>
        </p:nvSpPr>
        <p:spPr>
          <a:xfrm rot="5400000">
            <a:off x="3920400" y="-1256575"/>
            <a:ext cx="4351200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4" name="Google Shape;154;g21899b615dd_0_270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5" name="Google Shape;155;g21899b615dd_0_270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6" name="Google Shape;156;g21899b615dd_0_270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1899b615dd_0_276"/>
          <p:cNvSpPr txBox="1"/>
          <p:nvPr>
            <p:ph type="title"/>
          </p:nvPr>
        </p:nvSpPr>
        <p:spPr>
          <a:xfrm rot="5400000">
            <a:off x="7133400" y="1956625"/>
            <a:ext cx="5811900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9" name="Google Shape;159;g21899b615dd_0_276"/>
          <p:cNvSpPr txBox="1"/>
          <p:nvPr>
            <p:ph idx="1" type="body"/>
          </p:nvPr>
        </p:nvSpPr>
        <p:spPr>
          <a:xfrm rot="5400000">
            <a:off x="1799400" y="-596075"/>
            <a:ext cx="5811900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0" name="Google Shape;160;g21899b615dd_0_276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1" name="Google Shape;161;g21899b615dd_0_276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2" name="Google Shape;162;g21899b615dd_0_276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1899b615dd_0_282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5" name="Google Shape;165;g21899b615dd_0_282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rtl="0">
              <a:spcBef>
                <a:spcPts val="1000"/>
              </a:spcBef>
              <a:spcAft>
                <a:spcPts val="0"/>
              </a:spcAft>
              <a:buSzPts val="2800"/>
              <a:buChar char="•"/>
              <a:defRPr/>
            </a:lvl1pPr>
            <a:lvl2pPr indent="-381000" lvl="1" marL="914400" rtl="0"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indent="-355600" lvl="2" marL="1371600" rtl="0"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indent="-342900" lvl="3" marL="1828800" rtl="0"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rtl="0"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rtl="0"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rtl="0"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rtl="0"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rtl="0"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66" name="Google Shape;166;g21899b615dd_0_282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g20496f20241_0_78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g20496f20241_0_78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/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30" name="Google Shape;30;g20496f20241_0_78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26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26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4" name="Google Shape;34;p2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2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2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27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27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1" name="Google Shape;41;p2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2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2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8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28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7" name="Google Shape;47;p28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" name="Google Shape;48;p28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9" name="Google Shape;49;p28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0" name="Google Shape;50;p2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2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2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2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3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3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31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31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5" name="Google Shape;65;p31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6" name="Google Shape;66;p3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3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3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2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2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1899b615dd_0_207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0" name="Google Shape;90;g21899b615dd_0_207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" name="Google Shape;91;g21899b615dd_0_207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" name="Google Shape;92;g21899b615dd_0_207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" name="Google Shape;93;g21899b615dd_0_207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6.png"/><Relationship Id="rId4" Type="http://schemas.openxmlformats.org/officeDocument/2006/relationships/image" Target="../media/image1.png"/><Relationship Id="rId5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Relationship Id="rId4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indico.cern.ch/event/1232131/" TargetMode="External"/><Relationship Id="rId4" Type="http://schemas.openxmlformats.org/officeDocument/2006/relationships/image" Target="../media/image2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0.png"/><Relationship Id="rId4" Type="http://schemas.openxmlformats.org/officeDocument/2006/relationships/image" Target="../media/image3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indico.cern.ch/event/1246337/" TargetMode="External"/><Relationship Id="rId4" Type="http://schemas.openxmlformats.org/officeDocument/2006/relationships/hyperlink" Target="https://indico.cern.ch/event/1237194/" TargetMode="External"/><Relationship Id="rId5" Type="http://schemas.openxmlformats.org/officeDocument/2006/relationships/hyperlink" Target="https://cds.cern.ch/record/2851207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indico.cern.ch/event/1246337/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9.jpg"/><Relationship Id="rId4" Type="http://schemas.openxmlformats.org/officeDocument/2006/relationships/image" Target="../media/image2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indico.cern.ch/event/1259323/" TargetMode="External"/><Relationship Id="rId4" Type="http://schemas.openxmlformats.org/officeDocument/2006/relationships/image" Target="../media/image25.jpg"/><Relationship Id="rId5" Type="http://schemas.openxmlformats.org/officeDocument/2006/relationships/image" Target="../media/image27.jpg"/><Relationship Id="rId6" Type="http://schemas.openxmlformats.org/officeDocument/2006/relationships/image" Target="../media/image28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6.jpg"/><Relationship Id="rId4" Type="http://schemas.openxmlformats.org/officeDocument/2006/relationships/image" Target="../media/image33.png"/><Relationship Id="rId5" Type="http://schemas.openxmlformats.org/officeDocument/2006/relationships/image" Target="../media/image3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png"/><Relationship Id="rId4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1"/>
          <p:cNvPicPr preferRelativeResize="0"/>
          <p:nvPr/>
        </p:nvPicPr>
        <p:blipFill rotWithShape="1">
          <a:blip r:embed="rId3">
            <a:alphaModFix/>
          </a:blip>
          <a:srcRect b="622" l="0" r="0" t="15316"/>
          <a:stretch/>
        </p:blipFill>
        <p:spPr>
          <a:xfrm>
            <a:off x="0" y="0"/>
            <a:ext cx="1219200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1"/>
          <p:cNvSpPr/>
          <p:nvPr/>
        </p:nvSpPr>
        <p:spPr>
          <a:xfrm>
            <a:off x="-42068" y="4666200"/>
            <a:ext cx="12234069" cy="2192000"/>
          </a:xfrm>
          <a:prstGeom prst="rect">
            <a:avLst/>
          </a:prstGeom>
          <a:solidFill>
            <a:srgbClr val="184482">
              <a:alpha val="68235"/>
            </a:srgbClr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p1"/>
          <p:cNvSpPr txBox="1"/>
          <p:nvPr>
            <p:ph type="ctrTitle"/>
          </p:nvPr>
        </p:nvSpPr>
        <p:spPr>
          <a:xfrm>
            <a:off x="-63263" y="4533341"/>
            <a:ext cx="10492000" cy="18840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Arial"/>
              <a:buNone/>
            </a:pPr>
            <a:r>
              <a:rPr b="1" lang="en-US" sz="8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CIS Tech Update</a:t>
            </a:r>
            <a:endParaRPr b="1"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1"/>
          <p:cNvSpPr txBox="1"/>
          <p:nvPr>
            <p:ph idx="12" type="sldNum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1"/>
          <p:cNvSpPr txBox="1"/>
          <p:nvPr/>
        </p:nvSpPr>
        <p:spPr>
          <a:xfrm>
            <a:off x="-42067" y="4666200"/>
            <a:ext cx="7652400" cy="6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Chicago Meeting, </a:t>
            </a:r>
            <a:r>
              <a:rPr b="1" lang="en-US" sz="2400">
                <a:solidFill>
                  <a:schemeClr val="lt1"/>
                </a:solidFill>
              </a:rPr>
              <a:t>April 17</a:t>
            </a:r>
            <a:r>
              <a:rPr b="1" i="0" lang="en-US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th, 2023</a:t>
            </a:r>
            <a:endParaRPr b="1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6" name="Google Shape;176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463901" y="5137185"/>
            <a:ext cx="1249967" cy="1249967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1"/>
          <p:cNvSpPr txBox="1"/>
          <p:nvPr/>
        </p:nvSpPr>
        <p:spPr>
          <a:xfrm>
            <a:off x="-56198" y="6075091"/>
            <a:ext cx="11948800" cy="7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chemeClr val="lt1"/>
                </a:solidFill>
              </a:rPr>
              <a:t>Jacky Li</a:t>
            </a:r>
            <a:r>
              <a:rPr b="0" i="0" lang="en-US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lang="en-US" sz="2400">
                <a:solidFill>
                  <a:schemeClr val="lt1"/>
                </a:solidFill>
              </a:rPr>
              <a:t>Peter Camporeale</a:t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8" name="Google Shape;178;p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274830" y="4886649"/>
            <a:ext cx="1379700" cy="175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205a02813c8_0_90"/>
          <p:cNvSpPr txBox="1"/>
          <p:nvPr/>
        </p:nvSpPr>
        <p:spPr>
          <a:xfrm>
            <a:off x="0" y="0"/>
            <a:ext cx="12192000" cy="2401200"/>
          </a:xfrm>
          <a:prstGeom prst="rect">
            <a:avLst/>
          </a:prstGeom>
          <a:solidFill>
            <a:srgbClr val="1E4E79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lang="en-US" sz="4800">
                <a:solidFill>
                  <a:schemeClr val="lt1"/>
                </a:solidFill>
              </a:rPr>
              <a:t>3</a:t>
            </a:r>
            <a:r>
              <a:rPr b="1" i="0" lang="en-US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b="1" lang="en-US" sz="4800">
                <a:solidFill>
                  <a:schemeClr val="lt1"/>
                </a:solidFill>
              </a:rPr>
              <a:t>a</a:t>
            </a:r>
            <a:r>
              <a:rPr b="1" i="0" lang="en-US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 CIS Constant Distributions:</a:t>
            </a:r>
            <a:endParaRPr b="1" i="0" sz="4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i="0" lang="en-US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n-US" sz="4800">
                <a:solidFill>
                  <a:schemeClr val="lt1"/>
                </a:solidFill>
              </a:rPr>
              <a:t>February 1 - February 28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4" name="Google Shape;254;g205a02813c8_0_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675150"/>
            <a:ext cx="8371000" cy="3220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g205a02813c8_0_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33550" y="2886050"/>
            <a:ext cx="3602699" cy="2867525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g205a02813c8_0_90"/>
          <p:cNvSpPr txBox="1"/>
          <p:nvPr/>
        </p:nvSpPr>
        <p:spPr>
          <a:xfrm>
            <a:off x="9009525" y="5753575"/>
            <a:ext cx="29319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RMS/MEan distribution of CIS constant. The overflow (cut off) is because of modules being off and this affecting the calculation.</a:t>
            </a:r>
            <a:endParaRPr/>
          </a:p>
        </p:txBody>
      </p:sp>
      <p:sp>
        <p:nvSpPr>
          <p:cNvPr id="257" name="Google Shape;257;g205a02813c8_0_90"/>
          <p:cNvSpPr txBox="1"/>
          <p:nvPr/>
        </p:nvSpPr>
        <p:spPr>
          <a:xfrm>
            <a:off x="375350" y="5904375"/>
            <a:ext cx="3493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Distribution of Mean HG CIS constants</a:t>
            </a:r>
            <a:endParaRPr/>
          </a:p>
        </p:txBody>
      </p:sp>
      <p:sp>
        <p:nvSpPr>
          <p:cNvPr id="258" name="Google Shape;258;g205a02813c8_0_90"/>
          <p:cNvSpPr txBox="1"/>
          <p:nvPr/>
        </p:nvSpPr>
        <p:spPr>
          <a:xfrm>
            <a:off x="4879975" y="5904375"/>
            <a:ext cx="3287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Distribution of Mean LG CIS constants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205a02813c8_0_109"/>
          <p:cNvSpPr txBox="1"/>
          <p:nvPr/>
        </p:nvSpPr>
        <p:spPr>
          <a:xfrm>
            <a:off x="0" y="0"/>
            <a:ext cx="12192000" cy="2401200"/>
          </a:xfrm>
          <a:prstGeom prst="rect">
            <a:avLst/>
          </a:prstGeom>
          <a:solidFill>
            <a:srgbClr val="1E4E79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lang="en-US" sz="4800">
                <a:solidFill>
                  <a:schemeClr val="lt1"/>
                </a:solidFill>
              </a:rPr>
              <a:t>3</a:t>
            </a:r>
            <a:r>
              <a:rPr b="1" i="0" lang="en-US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b="1" lang="en-US" sz="4800">
                <a:solidFill>
                  <a:schemeClr val="lt1"/>
                </a:solidFill>
              </a:rPr>
              <a:t>a</a:t>
            </a:r>
            <a:r>
              <a:rPr b="1" i="0" lang="en-US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 Detector Time Stability:</a:t>
            </a:r>
            <a:endParaRPr b="1" i="0" sz="4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i="0" lang="en-US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n-US" sz="4800">
                <a:solidFill>
                  <a:schemeClr val="lt1"/>
                </a:solidFill>
              </a:rPr>
              <a:t>February 1 - February 28</a:t>
            </a:r>
            <a:endParaRPr b="1" sz="4800">
              <a:solidFill>
                <a:schemeClr val="lt1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" name="Google Shape;264;g205a02813c8_0_109"/>
          <p:cNvSpPr txBox="1"/>
          <p:nvPr/>
        </p:nvSpPr>
        <p:spPr>
          <a:xfrm>
            <a:off x="1269117" y="6228600"/>
            <a:ext cx="37338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CIS Calibration Average in High Gain</a:t>
            </a:r>
            <a:endParaRPr b="0" i="0" sz="19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5" name="Google Shape;265;g205a02813c8_0_109"/>
          <p:cNvSpPr txBox="1"/>
          <p:nvPr/>
        </p:nvSpPr>
        <p:spPr>
          <a:xfrm>
            <a:off x="7010171" y="6228600"/>
            <a:ext cx="36528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CIS Calibration Average in Low Gain</a:t>
            </a:r>
            <a:endParaRPr b="0" i="0" sz="1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6" name="Google Shape;266;g205a02813c8_0_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5300" y="2444875"/>
            <a:ext cx="10549326" cy="3859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205a02813c8_0_116"/>
          <p:cNvSpPr txBox="1"/>
          <p:nvPr/>
        </p:nvSpPr>
        <p:spPr>
          <a:xfrm>
            <a:off x="50750" y="6200875"/>
            <a:ext cx="60777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Number of Channels vs. Percentage of CIS constant change</a:t>
            </a:r>
            <a:endParaRPr b="0" i="0" sz="19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2" name="Google Shape;272;g205a02813c8_0_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600" y="2346425"/>
            <a:ext cx="5243999" cy="400897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g205a02813c8_0_116"/>
          <p:cNvSpPr txBox="1"/>
          <p:nvPr/>
        </p:nvSpPr>
        <p:spPr>
          <a:xfrm>
            <a:off x="6474275" y="5535325"/>
            <a:ext cx="5817600" cy="10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900">
                <a:latin typeface="Calibri"/>
                <a:ea typeface="Calibri"/>
                <a:cs typeface="Calibri"/>
                <a:sym typeface="Calibri"/>
              </a:rPr>
              <a:t>These channels in the overflow bins are added to the above recalibration list and recalibrated.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sz="1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" name="Google Shape;274;g205a02813c8_0_116"/>
          <p:cNvSpPr txBox="1"/>
          <p:nvPr/>
        </p:nvSpPr>
        <p:spPr>
          <a:xfrm>
            <a:off x="0" y="0"/>
            <a:ext cx="12192000" cy="2401200"/>
          </a:xfrm>
          <a:prstGeom prst="rect">
            <a:avLst/>
          </a:prstGeom>
          <a:solidFill>
            <a:srgbClr val="1E4E79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lang="en-US" sz="4800">
                <a:solidFill>
                  <a:schemeClr val="lt1"/>
                </a:solidFill>
              </a:rPr>
              <a:t>3</a:t>
            </a:r>
            <a:r>
              <a:rPr b="1" i="0" lang="en-US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b="1" lang="en-US" sz="4800">
                <a:solidFill>
                  <a:schemeClr val="lt1"/>
                </a:solidFill>
              </a:rPr>
              <a:t>a</a:t>
            </a:r>
            <a:r>
              <a:rPr b="1" i="0" lang="en-US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 CIS Constant Long-Term Stability:</a:t>
            </a:r>
            <a:endParaRPr b="1" i="0" sz="4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i="0" lang="en-US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n-US" sz="4800">
                <a:solidFill>
                  <a:schemeClr val="lt1"/>
                </a:solidFill>
              </a:rPr>
              <a:t>February 1 - February 28</a:t>
            </a:r>
            <a:endParaRPr b="1" sz="4800">
              <a:solidFill>
                <a:schemeClr val="lt1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5" name="Google Shape;275;g205a02813c8_0_1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33404" y="2834537"/>
            <a:ext cx="4480796" cy="25585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22f32ff8111_1_22"/>
          <p:cNvSpPr txBox="1"/>
          <p:nvPr/>
        </p:nvSpPr>
        <p:spPr>
          <a:xfrm>
            <a:off x="0" y="0"/>
            <a:ext cx="12192000" cy="2401200"/>
          </a:xfrm>
          <a:prstGeom prst="rect">
            <a:avLst/>
          </a:prstGeom>
          <a:solidFill>
            <a:srgbClr val="1E4E79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lang="en-US" sz="4800">
                <a:solidFill>
                  <a:schemeClr val="lt1"/>
                </a:solidFill>
              </a:rPr>
              <a:t>3.b</a:t>
            </a:r>
            <a:r>
              <a:rPr b="1" i="0" lang="en-US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 CIS Constant Update:</a:t>
            </a:r>
            <a:endParaRPr b="1" i="0" sz="4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i="0" lang="en-US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n-US" sz="4800">
                <a:solidFill>
                  <a:schemeClr val="lt1"/>
                </a:solidFill>
              </a:rPr>
              <a:t>March 1 - April 1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" name="Google Shape;281;g22f32ff8111_1_22"/>
          <p:cNvSpPr txBox="1"/>
          <p:nvPr>
            <p:ph idx="12" type="sldNum"/>
          </p:nvPr>
        </p:nvSpPr>
        <p:spPr>
          <a:xfrm>
            <a:off x="8610600" y="58991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82" name="Google Shape;282;g22f32ff8111_1_22"/>
          <p:cNvSpPr txBox="1"/>
          <p:nvPr/>
        </p:nvSpPr>
        <p:spPr>
          <a:xfrm>
            <a:off x="868300" y="2641500"/>
            <a:ext cx="7094700" cy="42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Char char="●"/>
            </a:pPr>
            <a:r>
              <a:rPr b="0" i="0" lang="en-US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CIS runs from </a:t>
            </a:r>
            <a:r>
              <a:rPr lang="en-US" sz="2100"/>
              <a:t>February</a:t>
            </a:r>
            <a:r>
              <a:rPr b="0" i="0" lang="en-US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1 - </a:t>
            </a:r>
            <a:r>
              <a:rPr lang="en-US" sz="2100"/>
              <a:t>February 28</a:t>
            </a:r>
            <a:endParaRPr b="0" i="0" sz="2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19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Arial"/>
              <a:buChar char="●"/>
            </a:pPr>
            <a:r>
              <a:rPr lang="en-US" sz="2100"/>
              <a:t>62 </a:t>
            </a:r>
            <a:r>
              <a:rPr b="0" i="0" lang="en-US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channels in update </a:t>
            </a:r>
            <a:endParaRPr b="0" i="0" sz="2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US" sz="2100"/>
              <a:t>Recalibration of ALL channels</a:t>
            </a:r>
            <a:r>
              <a:rPr b="0" i="0" lang="en-US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b="0" i="0" sz="2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700"/>
              <a:buFont typeface="Arial"/>
              <a:buChar char="○"/>
            </a:pPr>
            <a:r>
              <a:rPr lang="en-US" sz="2100">
                <a:solidFill>
                  <a:schemeClr val="accent6"/>
                </a:solidFill>
              </a:rPr>
              <a:t>31 </a:t>
            </a:r>
            <a:r>
              <a:rPr b="0" i="0" lang="en-US" sz="21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Good (&gt;1 successful calibration)</a:t>
            </a:r>
            <a:endParaRPr b="0" i="0" sz="2100" u="none" cap="none" strike="noStrik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700"/>
              <a:buFont typeface="Arial"/>
              <a:buChar char="○"/>
            </a:pPr>
            <a:r>
              <a:rPr lang="en-US" sz="2100">
                <a:solidFill>
                  <a:srgbClr val="F1C232"/>
                </a:solidFill>
              </a:rPr>
              <a:t>12</a:t>
            </a:r>
            <a:r>
              <a:rPr b="0" i="0" lang="en-US" sz="2100" u="none" cap="none" strike="noStrike">
                <a:solidFill>
                  <a:srgbClr val="F1C232"/>
                </a:solidFill>
                <a:latin typeface="Arial"/>
                <a:ea typeface="Arial"/>
                <a:cs typeface="Arial"/>
                <a:sym typeface="Arial"/>
              </a:rPr>
              <a:t> Masked</a:t>
            </a:r>
            <a:endParaRPr b="0" i="0" sz="2100" u="none" cap="none" strike="noStrike">
              <a:solidFill>
                <a:srgbClr val="F1C23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700"/>
              <a:buFont typeface="Arial"/>
              <a:buChar char="○"/>
            </a:pPr>
            <a:r>
              <a:rPr lang="en-US" sz="2100">
                <a:solidFill>
                  <a:srgbClr val="F1C232"/>
                </a:solidFill>
              </a:rPr>
              <a:t>19</a:t>
            </a:r>
            <a:r>
              <a:rPr b="0" i="0" lang="en-US" sz="2100" u="none" cap="none" strike="noStrike">
                <a:solidFill>
                  <a:srgbClr val="F1C232"/>
                </a:solidFill>
                <a:latin typeface="Arial"/>
                <a:ea typeface="Arial"/>
                <a:cs typeface="Arial"/>
                <a:sym typeface="Arial"/>
              </a:rPr>
              <a:t> Affected</a:t>
            </a:r>
            <a:endParaRPr b="0" i="0" sz="2100" u="none" cap="none" strike="noStrike">
              <a:solidFill>
                <a:srgbClr val="F1C23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195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E69138"/>
              </a:buClr>
              <a:buSzPts val="2100"/>
              <a:buFont typeface="Arial"/>
              <a:buChar char="●"/>
            </a:pPr>
            <a:r>
              <a:rPr lang="en-US" sz="2100">
                <a:solidFill>
                  <a:srgbClr val="E69138"/>
                </a:solidFill>
              </a:rPr>
              <a:t>10</a:t>
            </a:r>
            <a:r>
              <a:rPr b="0" i="0" lang="en-US" sz="2100" u="none" cap="none" strike="noStrike">
                <a:solidFill>
                  <a:srgbClr val="E69138"/>
                </a:solidFill>
                <a:latin typeface="Arial"/>
                <a:ea typeface="Arial"/>
                <a:cs typeface="Arial"/>
                <a:sym typeface="Arial"/>
              </a:rPr>
              <a:t> &gt;5% change </a:t>
            </a:r>
            <a:endParaRPr b="0" i="0" sz="2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19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Char char="●"/>
            </a:pPr>
            <a:r>
              <a:rPr b="1" i="0" lang="en-US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Runs excluded (5)</a:t>
            </a:r>
            <a:r>
              <a:rPr b="0" i="0" lang="en-US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n-US" sz="1600"/>
              <a:t>445197 445634 447564 447641 447987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19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Char char="●"/>
            </a:pPr>
            <a:r>
              <a:rPr b="1" i="0" lang="en-US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Runs used (</a:t>
            </a:r>
            <a:r>
              <a:rPr b="1" lang="en-US" sz="2100"/>
              <a:t>10</a:t>
            </a:r>
            <a:r>
              <a:rPr b="1" i="0" lang="en-US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):</a:t>
            </a:r>
            <a:r>
              <a:rPr b="0" i="0" lang="en-US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/>
              <a:t>444983 445096 445338 445749 445929 446573 446738 447390 447442 447551</a:t>
            </a:r>
            <a:endParaRPr sz="1600"/>
          </a:p>
        </p:txBody>
      </p:sp>
      <p:sp>
        <p:nvSpPr>
          <p:cNvPr id="283" name="Google Shape;283;g22f32ff8111_1_22"/>
          <p:cNvSpPr txBox="1"/>
          <p:nvPr/>
        </p:nvSpPr>
        <p:spPr>
          <a:xfrm>
            <a:off x="7915725" y="5660900"/>
            <a:ext cx="35490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Distribution of CIS constants for the entire detector. The histogram omits channels for which change is less than 0.5% since the last update.</a:t>
            </a:r>
            <a:endParaRPr/>
          </a:p>
        </p:txBody>
      </p:sp>
      <p:pic>
        <p:nvPicPr>
          <p:cNvPr id="284" name="Google Shape;284;g22f32ff8111_1_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49000" y="2571225"/>
            <a:ext cx="4082450" cy="315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22f32ff8111_1_30"/>
          <p:cNvSpPr txBox="1"/>
          <p:nvPr/>
        </p:nvSpPr>
        <p:spPr>
          <a:xfrm>
            <a:off x="0" y="0"/>
            <a:ext cx="12192000" cy="2401200"/>
          </a:xfrm>
          <a:prstGeom prst="rect">
            <a:avLst/>
          </a:prstGeom>
          <a:solidFill>
            <a:srgbClr val="1E4E79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lang="en-US" sz="4800">
                <a:solidFill>
                  <a:schemeClr val="lt1"/>
                </a:solidFill>
              </a:rPr>
              <a:t>3</a:t>
            </a:r>
            <a:r>
              <a:rPr b="1" i="0" lang="en-US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.b. CIS Constant Distributions:</a:t>
            </a:r>
            <a:endParaRPr b="1" i="0" sz="4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i="0" lang="en-US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n-US" sz="4800">
                <a:solidFill>
                  <a:schemeClr val="lt1"/>
                </a:solidFill>
              </a:rPr>
              <a:t>March 1 - April 1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" name="Google Shape;290;g22f32ff8111_1_30"/>
          <p:cNvSpPr txBox="1"/>
          <p:nvPr/>
        </p:nvSpPr>
        <p:spPr>
          <a:xfrm>
            <a:off x="9009525" y="5753575"/>
            <a:ext cx="29319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RMS/MEan distribution of CIS constant. The overflow (cut off) is because of modules being off and this affecting the calculation.</a:t>
            </a:r>
            <a:endParaRPr/>
          </a:p>
        </p:txBody>
      </p:sp>
      <p:pic>
        <p:nvPicPr>
          <p:cNvPr id="291" name="Google Shape;291;g22f32ff8111_1_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000" y="2727326"/>
            <a:ext cx="8118297" cy="3026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g22f32ff8111_1_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69725" y="2852538"/>
            <a:ext cx="3493449" cy="2775825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g22f32ff8111_1_30"/>
          <p:cNvSpPr txBox="1"/>
          <p:nvPr/>
        </p:nvSpPr>
        <p:spPr>
          <a:xfrm>
            <a:off x="375350" y="5904375"/>
            <a:ext cx="3493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Distribution of Mean HG CIS constants</a:t>
            </a:r>
            <a:endParaRPr/>
          </a:p>
        </p:txBody>
      </p:sp>
      <p:sp>
        <p:nvSpPr>
          <p:cNvPr id="294" name="Google Shape;294;g22f32ff8111_1_30"/>
          <p:cNvSpPr txBox="1"/>
          <p:nvPr/>
        </p:nvSpPr>
        <p:spPr>
          <a:xfrm>
            <a:off x="4879975" y="5904375"/>
            <a:ext cx="3287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Distribution of Mean LG CIS </a:t>
            </a:r>
            <a:r>
              <a:rPr lang="en-US">
                <a:solidFill>
                  <a:schemeClr val="dk1"/>
                </a:solidFill>
              </a:rPr>
              <a:t>c</a:t>
            </a:r>
            <a:r>
              <a:rPr lang="en-US">
                <a:solidFill>
                  <a:schemeClr val="dk1"/>
                </a:solidFill>
              </a:rPr>
              <a:t>onstants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22f32ff8111_1_37"/>
          <p:cNvSpPr txBox="1"/>
          <p:nvPr/>
        </p:nvSpPr>
        <p:spPr>
          <a:xfrm>
            <a:off x="0" y="0"/>
            <a:ext cx="12192000" cy="2401200"/>
          </a:xfrm>
          <a:prstGeom prst="rect">
            <a:avLst/>
          </a:prstGeom>
          <a:solidFill>
            <a:srgbClr val="1E4E79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lang="en-US" sz="4800">
                <a:solidFill>
                  <a:schemeClr val="lt1"/>
                </a:solidFill>
              </a:rPr>
              <a:t>3</a:t>
            </a:r>
            <a:r>
              <a:rPr b="1" i="0" lang="en-US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b="1" lang="en-US" sz="4800">
                <a:solidFill>
                  <a:schemeClr val="lt1"/>
                </a:solidFill>
              </a:rPr>
              <a:t>b</a:t>
            </a:r>
            <a:r>
              <a:rPr b="1" i="0" lang="en-US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 Detector Time Stability:</a:t>
            </a:r>
            <a:endParaRPr b="1" i="0" sz="4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i="0" lang="en-US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n-US" sz="4800">
                <a:solidFill>
                  <a:schemeClr val="lt1"/>
                </a:solidFill>
              </a:rPr>
              <a:t>March 1 - April 1</a:t>
            </a:r>
            <a:endParaRPr b="1" sz="4800">
              <a:solidFill>
                <a:schemeClr val="lt1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0" name="Google Shape;300;g22f32ff8111_1_37"/>
          <p:cNvSpPr txBox="1"/>
          <p:nvPr/>
        </p:nvSpPr>
        <p:spPr>
          <a:xfrm>
            <a:off x="1269117" y="6228600"/>
            <a:ext cx="37338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CIS Calibration Average in High Gain</a:t>
            </a:r>
            <a:endParaRPr b="0" i="0" sz="19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1" name="Google Shape;301;g22f32ff8111_1_37"/>
          <p:cNvSpPr txBox="1"/>
          <p:nvPr/>
        </p:nvSpPr>
        <p:spPr>
          <a:xfrm>
            <a:off x="7010171" y="6228600"/>
            <a:ext cx="36528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CIS Calibration Average in Low Gain</a:t>
            </a:r>
            <a:endParaRPr b="0" i="0" sz="1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2" name="Google Shape;302;g22f32ff8111_1_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6875" y="2486900"/>
            <a:ext cx="10378576" cy="374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22f32ff8111_1_44"/>
          <p:cNvSpPr txBox="1"/>
          <p:nvPr/>
        </p:nvSpPr>
        <p:spPr>
          <a:xfrm>
            <a:off x="50750" y="6200875"/>
            <a:ext cx="60777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Number of Channels vs. Percentage of CIS constant change</a:t>
            </a:r>
            <a:endParaRPr b="0" i="0" sz="19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g22f32ff8111_1_44"/>
          <p:cNvSpPr txBox="1"/>
          <p:nvPr/>
        </p:nvSpPr>
        <p:spPr>
          <a:xfrm>
            <a:off x="0" y="0"/>
            <a:ext cx="12192000" cy="2401200"/>
          </a:xfrm>
          <a:prstGeom prst="rect">
            <a:avLst/>
          </a:prstGeom>
          <a:solidFill>
            <a:srgbClr val="1E4E79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lang="en-US" sz="4800">
                <a:solidFill>
                  <a:schemeClr val="lt1"/>
                </a:solidFill>
              </a:rPr>
              <a:t>3</a:t>
            </a:r>
            <a:r>
              <a:rPr b="1" i="0" lang="en-US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b="1" lang="en-US" sz="4800">
                <a:solidFill>
                  <a:schemeClr val="lt1"/>
                </a:solidFill>
              </a:rPr>
              <a:t>b</a:t>
            </a:r>
            <a:r>
              <a:rPr b="1" i="0" lang="en-US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 CIS Constant Long-Term Stability:</a:t>
            </a:r>
            <a:endParaRPr b="1" i="0" sz="4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i="0" lang="en-US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n-US" sz="4800">
                <a:solidFill>
                  <a:schemeClr val="lt1"/>
                </a:solidFill>
              </a:rPr>
              <a:t>March 1 - April 1</a:t>
            </a:r>
            <a:endParaRPr b="1" sz="4800">
              <a:solidFill>
                <a:schemeClr val="lt1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9" name="Google Shape;309;g22f32ff8111_1_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6775" y="2401188"/>
            <a:ext cx="5120160" cy="3922399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g22f32ff8111_1_44"/>
          <p:cNvSpPr txBox="1"/>
          <p:nvPr/>
        </p:nvSpPr>
        <p:spPr>
          <a:xfrm>
            <a:off x="7213050" y="4054588"/>
            <a:ext cx="3277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EBA m16 c17 highgain (-4.1%)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LBC m10 c37 highgain/lowgain (4.2%)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21899b615dd_0_183"/>
          <p:cNvSpPr txBox="1"/>
          <p:nvPr>
            <p:ph idx="1" type="body"/>
          </p:nvPr>
        </p:nvSpPr>
        <p:spPr>
          <a:xfrm>
            <a:off x="465350" y="2015200"/>
            <a:ext cx="5521200" cy="44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LBA14 pulse shape is different due to different electronics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Previous CIS calibrations have been using the default pulse shape, reducing the quality of fit 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We’ve developed some tools for understanding the fit quality of pC v. ADC counts (added a new worker to Tucs Chi2Heatmap.py)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As a temporary fix to Tucs, we’ve made some Python scripts to plot ADC v. pC and data-fit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A recent talk on this subject: </a:t>
            </a:r>
            <a:r>
              <a:rPr lang="en-US" sz="20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here</a:t>
            </a:r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" name="Google Shape;316;g21899b615dd_0_183"/>
          <p:cNvSpPr txBox="1"/>
          <p:nvPr/>
        </p:nvSpPr>
        <p:spPr>
          <a:xfrm>
            <a:off x="0" y="0"/>
            <a:ext cx="12192000" cy="1939500"/>
          </a:xfrm>
          <a:prstGeom prst="rect">
            <a:avLst/>
          </a:prstGeom>
          <a:solidFill>
            <a:srgbClr val="1E4E79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lang="en-US" sz="4800">
                <a:solidFill>
                  <a:schemeClr val="lt1"/>
                </a:solidFill>
              </a:rPr>
              <a:t>4</a:t>
            </a:r>
            <a:r>
              <a:rPr b="1" i="0" lang="en-US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b="1" lang="en-US" sz="4800">
                <a:solidFill>
                  <a:schemeClr val="lt1"/>
                </a:solidFill>
              </a:rPr>
              <a:t>CIS Fitting Issues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7" name="Google Shape;317;g21899b615dd_0_183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18" name="Google Shape;318;g21899b615dd_0_1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53534" y="2101500"/>
            <a:ext cx="5689112" cy="4102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21899b615dd_0_190"/>
          <p:cNvSpPr txBox="1"/>
          <p:nvPr/>
        </p:nvSpPr>
        <p:spPr>
          <a:xfrm>
            <a:off x="0" y="0"/>
            <a:ext cx="12192000" cy="1939500"/>
          </a:xfrm>
          <a:prstGeom prst="rect">
            <a:avLst/>
          </a:prstGeom>
          <a:solidFill>
            <a:srgbClr val="1E4E79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lang="en-US" sz="4800">
                <a:solidFill>
                  <a:schemeClr val="lt1"/>
                </a:solidFill>
              </a:rPr>
              <a:t>4</a:t>
            </a:r>
            <a:r>
              <a:rPr b="1" i="0" lang="en-US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b="1" lang="en-US" sz="4800">
                <a:solidFill>
                  <a:schemeClr val="lt1"/>
                </a:solidFill>
              </a:rPr>
              <a:t>CIS Fitting Issues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4" name="Google Shape;324;g21899b615dd_0_190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25" name="Google Shape;325;g21899b615dd_0_1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38950" y="2101500"/>
            <a:ext cx="5469933" cy="410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g21899b615dd_0_1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7615" y="2101500"/>
            <a:ext cx="5469925" cy="4102456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g21899b615dd_0_190"/>
          <p:cNvSpPr txBox="1"/>
          <p:nvPr/>
        </p:nvSpPr>
        <p:spPr>
          <a:xfrm>
            <a:off x="1219200" y="2858217"/>
            <a:ext cx="975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8" name="Google Shape;328;g21899b615dd_0_190"/>
          <p:cNvSpPr txBox="1"/>
          <p:nvPr>
            <p:ph idx="1" type="body"/>
          </p:nvPr>
        </p:nvSpPr>
        <p:spPr>
          <a:xfrm>
            <a:off x="648975" y="6100800"/>
            <a:ext cx="10323900" cy="7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Data-Fit for LBA14 sample channel (LBA_m14_c01_lowgain) and a selected legacy channel (LBC_m14_c01_lowgain)</a:t>
            </a:r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g21899b615dd_0_190"/>
          <p:cNvSpPr/>
          <p:nvPr/>
        </p:nvSpPr>
        <p:spPr>
          <a:xfrm>
            <a:off x="8276275" y="4965750"/>
            <a:ext cx="1910400" cy="532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g21899b615dd_0_190"/>
          <p:cNvSpPr/>
          <p:nvPr/>
        </p:nvSpPr>
        <p:spPr>
          <a:xfrm>
            <a:off x="2704550" y="5249399"/>
            <a:ext cx="1910400" cy="365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21899b615dd_0_201"/>
          <p:cNvSpPr txBox="1"/>
          <p:nvPr>
            <p:ph idx="1" type="body"/>
          </p:nvPr>
        </p:nvSpPr>
        <p:spPr>
          <a:xfrm>
            <a:off x="465350" y="2015200"/>
            <a:ext cx="5761800" cy="44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Current Problems (in progress)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Currently, one problem is that reconstructing runs in Athena produces no events for CIS in LBA14, even for runs before YETS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Demonstrator is now set to DEFAULT meaning its CIs constant is just the previous one stored in the database (there’s no answer yet about how this is being updated)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When these are solved, we can inspect other aspects of CIS fitting such as changing the fit range (for demonstrator)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It has been possible to do some investigating through Tucs</a:t>
            </a:r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" name="Google Shape;336;g21899b615dd_0_201"/>
          <p:cNvSpPr txBox="1"/>
          <p:nvPr/>
        </p:nvSpPr>
        <p:spPr>
          <a:xfrm>
            <a:off x="0" y="0"/>
            <a:ext cx="12192000" cy="1939500"/>
          </a:xfrm>
          <a:prstGeom prst="rect">
            <a:avLst/>
          </a:prstGeom>
          <a:solidFill>
            <a:srgbClr val="1E4E79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lang="en-US" sz="4800">
                <a:solidFill>
                  <a:schemeClr val="lt1"/>
                </a:solidFill>
              </a:rPr>
              <a:t>4</a:t>
            </a:r>
            <a:r>
              <a:rPr b="1" i="0" lang="en-US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b="1" lang="en-US" sz="4800">
                <a:solidFill>
                  <a:schemeClr val="lt1"/>
                </a:solidFill>
              </a:rPr>
              <a:t>CIS Fitting Issues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7" name="Google Shape;337;g21899b615dd_0_201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0496f20241_0_184"/>
          <p:cNvSpPr txBox="1"/>
          <p:nvPr>
            <p:ph idx="1" type="body"/>
          </p:nvPr>
        </p:nvSpPr>
        <p:spPr>
          <a:xfrm>
            <a:off x="720900" y="2008050"/>
            <a:ext cx="10750200" cy="47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Since Feb. 6th, 2023…</a:t>
            </a:r>
            <a:endParaRPr b="1" sz="2100">
              <a:latin typeface="Arial"/>
              <a:ea typeface="Arial"/>
              <a:cs typeface="Arial"/>
              <a:sym typeface="Arial"/>
            </a:endParaRPr>
          </a:p>
          <a:p>
            <a:pPr indent="-3619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➔"/>
            </a:pPr>
            <a:r>
              <a:rPr b="1" lang="en-US" sz="2100">
                <a:latin typeface="Arial"/>
                <a:ea typeface="Arial"/>
                <a:cs typeface="Arial"/>
                <a:sym typeface="Arial"/>
              </a:rPr>
              <a:t>Presentations: </a:t>
            </a:r>
            <a:r>
              <a:rPr lang="en-US" sz="2000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(We forgot to take photos, sadly)</a:t>
            </a:r>
            <a:endParaRPr b="1" sz="2100">
              <a:latin typeface="Arial"/>
              <a:ea typeface="Arial"/>
              <a:cs typeface="Arial"/>
              <a:sym typeface="Arial"/>
            </a:endParaRPr>
          </a:p>
          <a:p>
            <a:pPr indent="-355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◆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Tile Week (Feb. 6-10) on CIS, L1Calo and Maintenance. </a:t>
            </a:r>
            <a:r>
              <a:rPr b="1" lang="en-US" sz="2000">
                <a:solidFill>
                  <a:srgbClr val="6AA84F"/>
                </a:solidFill>
                <a:latin typeface="Arial"/>
                <a:ea typeface="Arial"/>
                <a:cs typeface="Arial"/>
                <a:sym typeface="Arial"/>
              </a:rPr>
              <a:t>Done.</a:t>
            </a:r>
            <a:endParaRPr b="1" sz="2000">
              <a:solidFill>
                <a:srgbClr val="6AA84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TileCal Hardware &amp; Operation Session (2023.2.8.) · Indico (cern.ch)</a:t>
            </a:r>
            <a:endParaRPr b="1" sz="2000">
              <a:solidFill>
                <a:srgbClr val="6AA84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Tilecal Calibration, Data Preparation and Performance in Tile Week (2023.2.9.) · Indico (cern.ch)</a:t>
            </a:r>
            <a:endParaRPr b="1" sz="2000">
              <a:solidFill>
                <a:srgbClr val="6AA84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◆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Poster session in ATLAS Week (Feb. 13-17) on CIS and L1Calo. </a:t>
            </a:r>
            <a:r>
              <a:rPr b="1" lang="en-US" sz="2000">
                <a:solidFill>
                  <a:srgbClr val="6AA84F"/>
                </a:solidFill>
                <a:latin typeface="Arial"/>
                <a:ea typeface="Arial"/>
                <a:cs typeface="Arial"/>
                <a:sym typeface="Arial"/>
              </a:rPr>
              <a:t>Done.</a:t>
            </a:r>
            <a:endParaRPr b="1" sz="2000">
              <a:solidFill>
                <a:srgbClr val="6AA84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ATLAS Week (Feb 13-17) poster, ATLAS Tile Calorimeter Charge Injection System (CIS) and L1Calo - CERN Document Server</a:t>
            </a:r>
            <a:endParaRPr b="1" sz="2000">
              <a:solidFill>
                <a:srgbClr val="6AA84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19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➔"/>
            </a:pPr>
            <a:r>
              <a:rPr b="1" lang="en-US" sz="2100">
                <a:latin typeface="Arial"/>
                <a:ea typeface="Arial"/>
                <a:cs typeface="Arial"/>
                <a:sym typeface="Arial"/>
              </a:rPr>
              <a:t>Maintenance: </a:t>
            </a:r>
            <a:r>
              <a:rPr b="1" lang="en-US" sz="2100">
                <a:solidFill>
                  <a:srgbClr val="6AA84F"/>
                </a:solidFill>
                <a:latin typeface="Arial"/>
                <a:ea typeface="Arial"/>
                <a:cs typeface="Arial"/>
                <a:sym typeface="Arial"/>
              </a:rPr>
              <a:t>Done by Feb. 17.</a:t>
            </a:r>
            <a:endParaRPr b="1" sz="2100">
              <a:solidFill>
                <a:srgbClr val="6AA84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19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➔"/>
            </a:pPr>
            <a:r>
              <a:rPr b="1" lang="en-US" sz="2100">
                <a:latin typeface="Arial"/>
                <a:ea typeface="Arial"/>
                <a:cs typeface="Arial"/>
                <a:sym typeface="Arial"/>
              </a:rPr>
              <a:t>Monthly CIS Constant updates, L1Calo and TUCS works: </a:t>
            </a:r>
            <a:r>
              <a:rPr b="1" lang="en-US" sz="2100">
                <a:solidFill>
                  <a:srgbClr val="6AA84F"/>
                </a:solidFill>
                <a:latin typeface="Arial"/>
                <a:ea typeface="Arial"/>
                <a:cs typeface="Arial"/>
                <a:sym typeface="Arial"/>
              </a:rPr>
              <a:t>Resumed.</a:t>
            </a:r>
            <a:endParaRPr b="1" sz="2100">
              <a:solidFill>
                <a:srgbClr val="6AA84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19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➔"/>
            </a:pPr>
            <a:r>
              <a:rPr b="1" lang="en-US" sz="2100">
                <a:latin typeface="Arial"/>
                <a:ea typeface="Arial"/>
                <a:cs typeface="Arial"/>
                <a:sym typeface="Arial"/>
              </a:rPr>
              <a:t>PSI visits:</a:t>
            </a:r>
            <a:endParaRPr b="1" sz="2100">
              <a:latin typeface="Arial"/>
              <a:ea typeface="Arial"/>
              <a:cs typeface="Arial"/>
              <a:sym typeface="Arial"/>
            </a:endParaRPr>
          </a:p>
          <a:p>
            <a:pPr indent="-355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◆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PSI Zurich with Seyedali to help radiation testing on Feb. 8-9. </a:t>
            </a:r>
            <a:r>
              <a:rPr b="1" lang="en-US" sz="2000">
                <a:solidFill>
                  <a:srgbClr val="6AA84F"/>
                </a:solidFill>
                <a:latin typeface="Arial"/>
                <a:ea typeface="Arial"/>
                <a:cs typeface="Arial"/>
                <a:sym typeface="Arial"/>
              </a:rPr>
              <a:t>Done.</a:t>
            </a:r>
            <a:endParaRPr b="1" sz="2000">
              <a:solidFill>
                <a:srgbClr val="6AA84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◆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Chicago SEE irradiation tests will be scheduled in March. </a:t>
            </a:r>
            <a:r>
              <a:rPr b="1" lang="en-US" sz="2000">
                <a:solidFill>
                  <a:srgbClr val="F1C232"/>
                </a:solidFill>
                <a:latin typeface="Arial"/>
                <a:ea typeface="Arial"/>
                <a:cs typeface="Arial"/>
                <a:sym typeface="Arial"/>
              </a:rPr>
              <a:t>Scheduled Apr. 20.</a:t>
            </a:r>
            <a:endParaRPr b="1" sz="2000">
              <a:solidFill>
                <a:srgbClr val="6AA84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19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➔"/>
            </a:pPr>
            <a:r>
              <a:rPr b="1" lang="en-US" sz="2100">
                <a:latin typeface="Arial"/>
                <a:ea typeface="Arial"/>
                <a:cs typeface="Arial"/>
                <a:sym typeface="Arial"/>
              </a:rPr>
              <a:t>ATLAS Control Room Shifts: </a:t>
            </a:r>
            <a:r>
              <a:rPr b="1" lang="en-US" sz="2100">
                <a:solidFill>
                  <a:srgbClr val="6AA84F"/>
                </a:solidFill>
                <a:latin typeface="Arial"/>
                <a:ea typeface="Arial"/>
                <a:cs typeface="Arial"/>
                <a:sym typeface="Arial"/>
              </a:rPr>
              <a:t>Fill in if needed.</a:t>
            </a:r>
            <a:endParaRPr sz="2100">
              <a:solidFill>
                <a:srgbClr val="6AA84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g20496f20241_0_184"/>
          <p:cNvSpPr txBox="1"/>
          <p:nvPr/>
        </p:nvSpPr>
        <p:spPr>
          <a:xfrm>
            <a:off x="0" y="0"/>
            <a:ext cx="12192000" cy="1939500"/>
          </a:xfrm>
          <a:prstGeom prst="rect">
            <a:avLst/>
          </a:prstGeom>
          <a:solidFill>
            <a:srgbClr val="1E4E79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lang="en-US" sz="4800">
                <a:solidFill>
                  <a:schemeClr val="lt1"/>
                </a:solidFill>
              </a:rPr>
              <a:t>Last </a:t>
            </a:r>
            <a:r>
              <a:rPr b="1" i="0" lang="en-US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Plan </a:t>
            </a:r>
            <a:r>
              <a:rPr b="1" lang="en-US" sz="4800">
                <a:solidFill>
                  <a:schemeClr val="lt1"/>
                </a:solidFill>
              </a:rPr>
              <a:t>from Feb. to May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Google Shape;185;g20496f20241_0_184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21899b615dd_0_143"/>
          <p:cNvSpPr txBox="1"/>
          <p:nvPr/>
        </p:nvSpPr>
        <p:spPr>
          <a:xfrm>
            <a:off x="0" y="0"/>
            <a:ext cx="12192000" cy="1939500"/>
          </a:xfrm>
          <a:prstGeom prst="rect">
            <a:avLst/>
          </a:prstGeom>
          <a:solidFill>
            <a:srgbClr val="1E4E79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lang="en-US" sz="4800">
                <a:solidFill>
                  <a:schemeClr val="lt1"/>
                </a:solidFill>
              </a:rPr>
              <a:t>5</a:t>
            </a:r>
            <a:r>
              <a:rPr b="1" i="0" lang="en-US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b="1" lang="en-US" sz="4800">
                <a:solidFill>
                  <a:schemeClr val="lt1"/>
                </a:solidFill>
              </a:rPr>
              <a:t>L1Calo+Tile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3" name="Google Shape;343;g21899b615dd_0_143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44" name="Google Shape;344;g21899b615dd_0_143"/>
          <p:cNvSpPr txBox="1"/>
          <p:nvPr/>
        </p:nvSpPr>
        <p:spPr>
          <a:xfrm>
            <a:off x="489000" y="2072950"/>
            <a:ext cx="10864800" cy="461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</a:rPr>
              <a:t>We presented a summary of PMT scans and work on Tile+L1Calo operation at during </a:t>
            </a:r>
            <a:r>
              <a:rPr lang="en-US" sz="2000" u="sng">
                <a:solidFill>
                  <a:schemeClr val="hlink"/>
                </a:solidFill>
                <a:hlinkClick r:id="rId3"/>
              </a:rPr>
              <a:t>Tile Week</a:t>
            </a:r>
            <a:r>
              <a:rPr lang="en-US" sz="2000">
                <a:solidFill>
                  <a:schemeClr val="dk1"/>
                </a:solidFill>
              </a:rPr>
              <a:t> in February. We continue to monitor PMT scans to check quality of Tile channels in L1Calo.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</a:rPr>
              <a:t>Previous operational changes for data taking 2023 are implemented and ready for data-taking 2023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rabicPeriod"/>
            </a:pPr>
            <a:r>
              <a:rPr lang="en-US" sz="2000">
                <a:solidFill>
                  <a:schemeClr val="dk1"/>
                </a:solidFill>
              </a:rPr>
              <a:t>ERS messages containing Tile tower ID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rabicPeriod"/>
            </a:pPr>
            <a:r>
              <a:rPr lang="en-US" sz="2000">
                <a:solidFill>
                  <a:schemeClr val="dk1"/>
                </a:solidFill>
              </a:rPr>
              <a:t>Tile Trigger Monitor in Data Quality Monitoring Display (DQMD) in the control room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</a:rPr>
              <a:t>Upcoming changes to Trigger Monitor (yet to be deployed at P1):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rabicPeriod"/>
            </a:pPr>
            <a:r>
              <a:rPr lang="en-US" sz="2000">
                <a:solidFill>
                  <a:schemeClr val="dk1"/>
                </a:solidFill>
              </a:rPr>
              <a:t>Setting a low rate threshold to give a YELLOW warning to shifters (need input from L1Calo experts)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rabicPeriod"/>
            </a:pPr>
            <a:r>
              <a:rPr lang="en-US" sz="2000">
                <a:solidFill>
                  <a:schemeClr val="dk1"/>
                </a:solidFill>
              </a:rPr>
              <a:t>Setting a high rate threshold to give a RED warning (set based on average rate of all towers)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</a:rPr>
              <a:t>(At the moment, the display is always GREEN, so they do not prompt any action)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21899b615dd_0_149"/>
          <p:cNvSpPr txBox="1"/>
          <p:nvPr/>
        </p:nvSpPr>
        <p:spPr>
          <a:xfrm>
            <a:off x="0" y="0"/>
            <a:ext cx="12192000" cy="1939500"/>
          </a:xfrm>
          <a:prstGeom prst="rect">
            <a:avLst/>
          </a:prstGeom>
          <a:solidFill>
            <a:srgbClr val="1E4E79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lang="en-US" sz="4800">
                <a:solidFill>
                  <a:schemeClr val="lt1"/>
                </a:solidFill>
              </a:rPr>
              <a:t>5</a:t>
            </a:r>
            <a:r>
              <a:rPr b="1" i="0" lang="en-US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b="1" lang="en-US" sz="4800">
                <a:solidFill>
                  <a:schemeClr val="lt1"/>
                </a:solidFill>
              </a:rPr>
              <a:t>a. ATLAS Control Room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0" name="Google Shape;350;g21899b615dd_0_149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51" name="Google Shape;351;g21899b615dd_0_1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214" y="2432463"/>
            <a:ext cx="5429234" cy="3069088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g21899b615dd_0_1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76921" y="2524863"/>
            <a:ext cx="6001525" cy="2884301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g21899b615dd_0_149"/>
          <p:cNvSpPr txBox="1"/>
          <p:nvPr/>
        </p:nvSpPr>
        <p:spPr>
          <a:xfrm>
            <a:off x="1421925" y="5547950"/>
            <a:ext cx="103773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rgbClr val="5D6879"/>
                </a:solidFill>
              </a:rPr>
              <a:t>Low rate monitor: -2: no beam -1 : tower not initialized/off 0 :NORMAL state 1: WARNING state 2: LOW RATE state. These values are set according to the following formula:</a:t>
            </a:r>
            <a:endParaRPr sz="1600">
              <a:solidFill>
                <a:srgbClr val="5D687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5D687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rgbClr val="5D6879"/>
                </a:solidFill>
              </a:rPr>
              <a:t>State = Fast-Smoothed Mean Rate/Reference Mean Rate ⋚ Threshold</a:t>
            </a:r>
            <a:endParaRPr sz="1600">
              <a:solidFill>
                <a:srgbClr val="5D687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21899b615dd_0_157"/>
          <p:cNvSpPr txBox="1"/>
          <p:nvPr/>
        </p:nvSpPr>
        <p:spPr>
          <a:xfrm>
            <a:off x="0" y="0"/>
            <a:ext cx="12192000" cy="1939500"/>
          </a:xfrm>
          <a:prstGeom prst="rect">
            <a:avLst/>
          </a:prstGeom>
          <a:solidFill>
            <a:srgbClr val="1E4E79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lang="en-US" sz="4800">
                <a:solidFill>
                  <a:schemeClr val="lt1"/>
                </a:solidFill>
              </a:rPr>
              <a:t>5</a:t>
            </a:r>
            <a:r>
              <a:rPr b="1" i="0" lang="en-US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b="1" lang="en-US" sz="4800">
                <a:solidFill>
                  <a:schemeClr val="lt1"/>
                </a:solidFill>
              </a:rPr>
              <a:t>b. New Calibration Procedure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9" name="Google Shape;359;g21899b615dd_0_157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60" name="Google Shape;360;g21899b615dd_0_157"/>
          <p:cNvSpPr txBox="1"/>
          <p:nvPr/>
        </p:nvSpPr>
        <p:spPr>
          <a:xfrm>
            <a:off x="532306" y="2068959"/>
            <a:ext cx="5140800" cy="461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>
                <a:solidFill>
                  <a:schemeClr val="dk1"/>
                </a:solidFill>
              </a:rPr>
              <a:t>Goal: Injecting charge at constant energy not constant charge to reduce the spread in L1Calo calibration constant 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>
                <a:solidFill>
                  <a:schemeClr val="dk1"/>
                </a:solidFill>
              </a:rPr>
              <a:t>First, we need to be able to turn off/on selected PMTs in a tower (I.e. dead PMTs should not contribute to tower energy)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>
                <a:solidFill>
                  <a:schemeClr val="dk1"/>
                </a:solidFill>
              </a:rPr>
              <a:t>Next, we need to modify the charge for each PMT so it is no longer fixed. Eventually, it needs to account for PMT drift and scintillator degradation, too 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>
                <a:solidFill>
                  <a:schemeClr val="dk1"/>
                </a:solidFill>
              </a:rPr>
              <a:t>This has turned out to be quite a mess: Understanding the calibration scripts is not easy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</a:rPr>
              <a:t>(Equations taken from </a:t>
            </a:r>
            <a:r>
              <a:rPr lang="en-US" sz="2000" u="sng">
                <a:solidFill>
                  <a:schemeClr val="hlink"/>
                </a:solidFill>
                <a:hlinkClick r:id="rId3"/>
              </a:rPr>
              <a:t>L1Calo meeting </a:t>
            </a:r>
            <a:r>
              <a:rPr lang="en-US" sz="2000">
                <a:solidFill>
                  <a:schemeClr val="dk1"/>
                </a:solidFill>
              </a:rPr>
              <a:t>)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361" name="Google Shape;361;g21899b615dd_0_157"/>
          <p:cNvSpPr txBox="1"/>
          <p:nvPr/>
        </p:nvSpPr>
        <p:spPr>
          <a:xfrm>
            <a:off x="1219200" y="2858217"/>
            <a:ext cx="975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2" name="Google Shape;362;g21899b615dd_0_157"/>
          <p:cNvSpPr txBox="1"/>
          <p:nvPr/>
        </p:nvSpPr>
        <p:spPr>
          <a:xfrm>
            <a:off x="6898100" y="2858225"/>
            <a:ext cx="4601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3" name="Google Shape;363;g21899b615dd_0_157"/>
          <p:cNvSpPr txBox="1"/>
          <p:nvPr/>
        </p:nvSpPr>
        <p:spPr>
          <a:xfrm>
            <a:off x="6898103" y="3696978"/>
            <a:ext cx="3923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</p:txBody>
      </p:sp>
      <p:pic>
        <p:nvPicPr>
          <p:cNvPr id="364" name="Google Shape;364;g21899b615dd_0_1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54717" y="2265851"/>
            <a:ext cx="4348226" cy="14746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g21899b615dd_0_1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24532" y="5035070"/>
            <a:ext cx="4348231" cy="155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g21899b615dd_0_15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06042" y="3478400"/>
            <a:ext cx="5907500" cy="13391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21899b615dd_0_169"/>
          <p:cNvSpPr txBox="1"/>
          <p:nvPr>
            <p:ph idx="1" type="body"/>
          </p:nvPr>
        </p:nvSpPr>
        <p:spPr>
          <a:xfrm>
            <a:off x="465350" y="2015200"/>
            <a:ext cx="5091000" cy="44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DCS keeps track of trips and power cycles for LVPS modules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Trip information is stored at Point 1 (and distinguished from other times when current is sent to 0)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Plotting of trips in problematic modules (good for checking Harting connectors during next maintenance campaign)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Occasionally, threshold are adjusted to prevent frequent tripping </a:t>
            </a:r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2" name="Google Shape;372;g21899b615dd_0_169"/>
          <p:cNvSpPr txBox="1"/>
          <p:nvPr/>
        </p:nvSpPr>
        <p:spPr>
          <a:xfrm>
            <a:off x="0" y="0"/>
            <a:ext cx="12192000" cy="1939500"/>
          </a:xfrm>
          <a:prstGeom prst="rect">
            <a:avLst/>
          </a:prstGeom>
          <a:solidFill>
            <a:srgbClr val="1E4E79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lang="en-US" sz="4800">
                <a:solidFill>
                  <a:schemeClr val="lt1"/>
                </a:solidFill>
              </a:rPr>
              <a:t>6</a:t>
            </a:r>
            <a:r>
              <a:rPr b="1" i="0" lang="en-US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b="1" lang="en-US" sz="4800">
                <a:solidFill>
                  <a:schemeClr val="lt1"/>
                </a:solidFill>
              </a:rPr>
              <a:t>DCS Monitoring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3" name="Google Shape;373;g21899b615dd_0_169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74" name="Google Shape;374;g21899b615dd_0_1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62801" y="2355625"/>
            <a:ext cx="5091000" cy="38182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21899b615dd_0_176"/>
          <p:cNvSpPr txBox="1"/>
          <p:nvPr>
            <p:ph idx="1" type="body"/>
          </p:nvPr>
        </p:nvSpPr>
        <p:spPr>
          <a:xfrm>
            <a:off x="428893" y="2055575"/>
            <a:ext cx="5091000" cy="44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The number of trips tracks the total integrated luminosity delivered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In total, there are 8 distinct LVPS’s that have tripped, and most trip only once 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Trips of LVPS are used to reset the current sent to 3-in-1 cards so they do not burn 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" name="Google Shape;380;g21899b615dd_0_176"/>
          <p:cNvSpPr txBox="1"/>
          <p:nvPr/>
        </p:nvSpPr>
        <p:spPr>
          <a:xfrm>
            <a:off x="0" y="0"/>
            <a:ext cx="12192000" cy="1939500"/>
          </a:xfrm>
          <a:prstGeom prst="rect">
            <a:avLst/>
          </a:prstGeom>
          <a:solidFill>
            <a:srgbClr val="1E4E79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lang="en-US" sz="4800">
                <a:solidFill>
                  <a:schemeClr val="lt1"/>
                </a:solidFill>
              </a:rPr>
              <a:t>6</a:t>
            </a:r>
            <a:r>
              <a:rPr b="1" i="0" lang="en-US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b="1" lang="en-US" sz="4800">
                <a:solidFill>
                  <a:schemeClr val="lt1"/>
                </a:solidFill>
              </a:rPr>
              <a:t>DCS Monitoring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1" name="Google Shape;381;g21899b615dd_0_176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82" name="Google Shape;382;g21899b615dd_0_1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83875" y="2253896"/>
            <a:ext cx="5469933" cy="4102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21899b615dd_0_403"/>
          <p:cNvSpPr txBox="1"/>
          <p:nvPr/>
        </p:nvSpPr>
        <p:spPr>
          <a:xfrm>
            <a:off x="0" y="0"/>
            <a:ext cx="12192000" cy="1939500"/>
          </a:xfrm>
          <a:prstGeom prst="rect">
            <a:avLst/>
          </a:prstGeom>
          <a:solidFill>
            <a:srgbClr val="1E4E79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lang="en-US" sz="4800">
                <a:solidFill>
                  <a:schemeClr val="lt1"/>
                </a:solidFill>
              </a:rPr>
              <a:t>7</a:t>
            </a:r>
            <a:r>
              <a:rPr b="1" i="0" lang="en-US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b="1" lang="en-US" sz="4800">
                <a:solidFill>
                  <a:schemeClr val="lt1"/>
                </a:solidFill>
              </a:rPr>
              <a:t>Chicago PSI SEE testing preparation</a:t>
            </a:r>
            <a:endParaRPr b="1" sz="4800">
              <a:solidFill>
                <a:schemeClr val="lt1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8" name="Google Shape;388;g21899b615dd_0_403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89" name="Google Shape;389;g21899b615dd_0_4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1268325" y="1641100"/>
            <a:ext cx="3460274" cy="4613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g21899b615dd_0_40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86200" y="2014925"/>
            <a:ext cx="2899524" cy="3866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g21899b615dd_0_40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107674" y="2013625"/>
            <a:ext cx="2901475" cy="3868634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g21899b615dd_0_403"/>
          <p:cNvSpPr txBox="1"/>
          <p:nvPr/>
        </p:nvSpPr>
        <p:spPr>
          <a:xfrm>
            <a:off x="842825" y="5915900"/>
            <a:ext cx="4047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SEE lot testing board &amp; newly made mounting frame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3" name="Google Shape;393;g21899b615dd_0_403"/>
          <p:cNvSpPr txBox="1"/>
          <p:nvPr/>
        </p:nvSpPr>
        <p:spPr>
          <a:xfrm>
            <a:off x="7873300" y="5956375"/>
            <a:ext cx="2556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The 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testing structure at PSI, photos from Feb. 8-9 test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21899b615dd_0_289"/>
          <p:cNvSpPr txBox="1"/>
          <p:nvPr>
            <p:ph idx="1" type="body"/>
          </p:nvPr>
        </p:nvSpPr>
        <p:spPr>
          <a:xfrm>
            <a:off x="394500" y="2008150"/>
            <a:ext cx="11597700" cy="47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619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AutoNum type="arabicPeriod"/>
            </a:pPr>
            <a:r>
              <a:rPr b="1" lang="en-US" sz="2100">
                <a:latin typeface="Arial"/>
                <a:ea typeface="Arial"/>
                <a:cs typeface="Arial"/>
                <a:sym typeface="Arial"/>
              </a:rPr>
              <a:t>Chicago</a:t>
            </a:r>
            <a:r>
              <a:rPr b="1" lang="en-US" sz="2100">
                <a:latin typeface="Arial"/>
                <a:ea typeface="Arial"/>
                <a:cs typeface="Arial"/>
                <a:sym typeface="Arial"/>
              </a:rPr>
              <a:t> SEE lot testing at PSI: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355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AutoNum type="alphaLcPeriod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Scheduled on Apr. 20-21.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3619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AutoNum type="arabicPeriod"/>
            </a:pPr>
            <a:r>
              <a:rPr b="1" lang="en-US" sz="2100">
                <a:latin typeface="Arial"/>
                <a:ea typeface="Arial"/>
                <a:cs typeface="Arial"/>
                <a:sym typeface="Arial"/>
              </a:rPr>
              <a:t>DCS monitoring</a:t>
            </a:r>
            <a:endParaRPr sz="2100">
              <a:latin typeface="Arial"/>
              <a:ea typeface="Arial"/>
              <a:cs typeface="Arial"/>
              <a:sym typeface="Arial"/>
            </a:endParaRPr>
          </a:p>
          <a:p>
            <a:pPr indent="-3619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Arial"/>
              <a:buAutoNum type="arabicPeriod"/>
            </a:pPr>
            <a:r>
              <a:rPr b="1" lang="en-US" sz="2100">
                <a:latin typeface="Arial"/>
                <a:ea typeface="Arial"/>
                <a:cs typeface="Arial"/>
                <a:sym typeface="Arial"/>
              </a:rPr>
              <a:t>Documentations</a:t>
            </a:r>
            <a:endParaRPr b="1" sz="2100">
              <a:latin typeface="Arial"/>
              <a:ea typeface="Arial"/>
              <a:cs typeface="Arial"/>
              <a:sym typeface="Arial"/>
            </a:endParaRPr>
          </a:p>
          <a:p>
            <a:pPr indent="-3619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AutoNum type="alphaLcPeriod"/>
            </a:pPr>
            <a:r>
              <a:rPr lang="en-US" sz="2100">
                <a:latin typeface="Arial"/>
                <a:ea typeface="Arial"/>
                <a:cs typeface="Arial"/>
                <a:sym typeface="Arial"/>
              </a:rPr>
              <a:t>Update Twiki: life (e.g. insurance), code scripts, CIS tech introduction &amp; repo, etc. </a:t>
            </a:r>
            <a:endParaRPr sz="2100">
              <a:latin typeface="Arial"/>
              <a:ea typeface="Arial"/>
              <a:cs typeface="Arial"/>
              <a:sym typeface="Arial"/>
            </a:endParaRPr>
          </a:p>
          <a:p>
            <a:pPr indent="-3619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AutoNum type="alphaLcPeriod"/>
            </a:pPr>
            <a:r>
              <a:rPr lang="en-US" sz="2100">
                <a:latin typeface="Arial"/>
                <a:ea typeface="Arial"/>
                <a:cs typeface="Arial"/>
                <a:sym typeface="Arial"/>
              </a:rPr>
              <a:t>Training materials for the next generation of CIS techs</a:t>
            </a:r>
            <a:endParaRPr sz="2100">
              <a:latin typeface="Arial"/>
              <a:ea typeface="Arial"/>
              <a:cs typeface="Arial"/>
              <a:sym typeface="Arial"/>
            </a:endParaRPr>
          </a:p>
          <a:p>
            <a:pPr indent="-3619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AutoNum type="arabicPeriod"/>
            </a:pPr>
            <a:r>
              <a:rPr b="1" lang="en-US" sz="2100">
                <a:latin typeface="Arial"/>
                <a:ea typeface="Arial"/>
                <a:cs typeface="Arial"/>
                <a:sym typeface="Arial"/>
              </a:rPr>
              <a:t>Monthly CIS Constant updates, L1Calo and TUCS works:</a:t>
            </a:r>
            <a:endParaRPr b="1" sz="2100">
              <a:latin typeface="Arial"/>
              <a:ea typeface="Arial"/>
              <a:cs typeface="Arial"/>
              <a:sym typeface="Arial"/>
            </a:endParaRPr>
          </a:p>
          <a:p>
            <a:pPr indent="-3619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AutoNum type="alphaLcPeriod"/>
            </a:pPr>
            <a:r>
              <a:rPr lang="en-US" sz="2100">
                <a:latin typeface="Arial"/>
                <a:ea typeface="Arial"/>
                <a:cs typeface="Arial"/>
                <a:sym typeface="Arial"/>
              </a:rPr>
              <a:t>CIS fitting issue</a:t>
            </a:r>
            <a:endParaRPr sz="2100">
              <a:latin typeface="Arial"/>
              <a:ea typeface="Arial"/>
              <a:cs typeface="Arial"/>
              <a:sym typeface="Arial"/>
            </a:endParaRPr>
          </a:p>
          <a:p>
            <a:pPr indent="-3619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AutoNum type="alphaLcPeriod"/>
            </a:pPr>
            <a:r>
              <a:rPr lang="en-US" sz="2100">
                <a:latin typeface="Arial"/>
                <a:ea typeface="Arial"/>
                <a:cs typeface="Arial"/>
                <a:sym typeface="Arial"/>
              </a:rPr>
              <a:t>L1Calo new calibration strategy</a:t>
            </a:r>
            <a:endParaRPr b="1" sz="2100">
              <a:latin typeface="Arial"/>
              <a:ea typeface="Arial"/>
              <a:cs typeface="Arial"/>
              <a:sym typeface="Arial"/>
            </a:endParaRPr>
          </a:p>
          <a:p>
            <a:pPr indent="-3619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AutoNum type="alphaLcPeriod"/>
            </a:pPr>
            <a:r>
              <a:rPr lang="en-US" sz="2100">
                <a:latin typeface="Arial"/>
                <a:ea typeface="Arial"/>
                <a:cs typeface="Arial"/>
                <a:sym typeface="Arial"/>
              </a:rPr>
              <a:t>TUCS debug</a:t>
            </a:r>
            <a:endParaRPr b="1" sz="2000">
              <a:latin typeface="Arial"/>
              <a:ea typeface="Arial"/>
              <a:cs typeface="Arial"/>
              <a:sym typeface="Arial"/>
            </a:endParaRPr>
          </a:p>
          <a:p>
            <a:pPr indent="-355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AutoNum type="romanLcPeriod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Currently, only recovered the basic functions to perform updates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355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AutoNum type="romanLcPeriod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A lot of scripts for checking edge cases are very outdated and does not compile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355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AutoNum type="romanLcPeriod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Expectation: 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457200" lvl="0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may not be able to finish all, but can be taken over by next generation of Techs</a:t>
            </a:r>
            <a:endParaRPr sz="21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9" name="Google Shape;399;g21899b615dd_0_289"/>
          <p:cNvSpPr txBox="1"/>
          <p:nvPr/>
        </p:nvSpPr>
        <p:spPr>
          <a:xfrm>
            <a:off x="0" y="0"/>
            <a:ext cx="12192000" cy="1939500"/>
          </a:xfrm>
          <a:prstGeom prst="rect">
            <a:avLst/>
          </a:prstGeom>
          <a:solidFill>
            <a:srgbClr val="1E4E79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lang="en-US" sz="4800">
                <a:solidFill>
                  <a:schemeClr val="lt1"/>
                </a:solidFill>
              </a:rPr>
              <a:t>8</a:t>
            </a:r>
            <a:r>
              <a:rPr b="1" i="0" lang="en-US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b="1" lang="en-US" sz="4800">
                <a:solidFill>
                  <a:schemeClr val="lt1"/>
                </a:solidFill>
              </a:rPr>
              <a:t>Plans to July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0" name="Google Shape;400;g21899b615dd_0_289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21"/>
          <p:cNvSpPr txBox="1"/>
          <p:nvPr/>
        </p:nvSpPr>
        <p:spPr>
          <a:xfrm>
            <a:off x="0" y="0"/>
            <a:ext cx="12192000" cy="1662300"/>
          </a:xfrm>
          <a:prstGeom prst="rect">
            <a:avLst/>
          </a:prstGeom>
          <a:solidFill>
            <a:srgbClr val="1E4E79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i="0" lang="en-US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Any Questions?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6" name="Google Shape;406;p21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07" name="Google Shape;407;p21"/>
          <p:cNvSpPr txBox="1"/>
          <p:nvPr>
            <p:ph idx="1" type="body"/>
          </p:nvPr>
        </p:nvSpPr>
        <p:spPr>
          <a:xfrm>
            <a:off x="1322848" y="2169791"/>
            <a:ext cx="9546300" cy="382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Summary of Contents: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b="1" lang="en-US" sz="2000">
                <a:latin typeface="Arial"/>
                <a:ea typeface="Arial"/>
                <a:cs typeface="Arial"/>
                <a:sym typeface="Arial"/>
              </a:rPr>
              <a:t>Maintenance Results (Ended Feb. 17)</a:t>
            </a:r>
            <a:endParaRPr b="1" sz="2000"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b="1" lang="en-US" sz="2000">
                <a:latin typeface="Arial"/>
                <a:ea typeface="Arial"/>
                <a:cs typeface="Arial"/>
                <a:sym typeface="Arial"/>
              </a:rPr>
              <a:t>End-of-Year Recalibration Final Public Plots</a:t>
            </a:r>
            <a:endParaRPr b="1" sz="2000"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b="1" lang="en-US" sz="2000">
                <a:latin typeface="Arial"/>
                <a:ea typeface="Arial"/>
                <a:cs typeface="Arial"/>
                <a:sym typeface="Arial"/>
              </a:rPr>
              <a:t>Normal CIS Constant Updates</a:t>
            </a:r>
            <a:endParaRPr b="1" sz="2000">
              <a:latin typeface="Arial"/>
              <a:ea typeface="Arial"/>
              <a:cs typeface="Arial"/>
              <a:sym typeface="Arial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February 1 - February 28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March 1 - April 1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b="1" lang="en-US" sz="2000">
                <a:latin typeface="Arial"/>
                <a:ea typeface="Arial"/>
                <a:cs typeface="Arial"/>
                <a:sym typeface="Arial"/>
              </a:rPr>
              <a:t>CIS Fitting Issues</a:t>
            </a:r>
            <a:endParaRPr b="1" sz="2000"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b="1" lang="en-US" sz="2000">
                <a:latin typeface="Arial"/>
                <a:ea typeface="Arial"/>
                <a:cs typeface="Arial"/>
                <a:sym typeface="Arial"/>
              </a:rPr>
              <a:t>L1Calo</a:t>
            </a:r>
            <a:endParaRPr b="1" sz="2000"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b="1" lang="en-US" sz="2000">
                <a:latin typeface="Arial"/>
                <a:ea typeface="Arial"/>
                <a:cs typeface="Arial"/>
                <a:sym typeface="Arial"/>
              </a:rPr>
              <a:t>DCS monitoring</a:t>
            </a:r>
            <a:endParaRPr b="1" sz="2000"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b="1" lang="en-US" sz="2000">
                <a:latin typeface="Arial"/>
                <a:ea typeface="Arial"/>
                <a:cs typeface="Arial"/>
                <a:sym typeface="Arial"/>
              </a:rPr>
              <a:t>Chicago SEE testing</a:t>
            </a:r>
            <a:endParaRPr b="1" sz="2000"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b="1" lang="en-US" sz="2000">
                <a:latin typeface="Arial"/>
                <a:ea typeface="Arial"/>
                <a:cs typeface="Arial"/>
                <a:sym typeface="Arial"/>
              </a:rPr>
              <a:t>Plans to July</a:t>
            </a:r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22"/>
          <p:cNvSpPr txBox="1"/>
          <p:nvPr/>
        </p:nvSpPr>
        <p:spPr>
          <a:xfrm>
            <a:off x="0" y="0"/>
            <a:ext cx="12192000" cy="7572900"/>
          </a:xfrm>
          <a:prstGeom prst="rect">
            <a:avLst/>
          </a:prstGeom>
          <a:solidFill>
            <a:srgbClr val="1E4E79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i="0" lang="en-US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Thank you for your attention ☺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t/>
            </a:r>
            <a:endParaRPr b="1" sz="4800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t/>
            </a:r>
            <a:endParaRPr b="1" sz="4800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t/>
            </a:r>
            <a:endParaRPr b="1" sz="4800">
              <a:solidFill>
                <a:schemeClr val="lt1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t/>
            </a:r>
            <a:endParaRPr b="1" i="0" sz="4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t/>
            </a:r>
            <a:endParaRPr b="1" i="0" sz="4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3" name="Google Shape;413;p22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"/>
          <p:cNvSpPr txBox="1"/>
          <p:nvPr>
            <p:ph idx="1" type="body"/>
          </p:nvPr>
        </p:nvSpPr>
        <p:spPr>
          <a:xfrm>
            <a:off x="1322848" y="2169791"/>
            <a:ext cx="9546300" cy="382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b="1" lang="en-US" sz="2000">
                <a:latin typeface="Arial"/>
                <a:ea typeface="Arial"/>
                <a:cs typeface="Arial"/>
                <a:sym typeface="Arial"/>
              </a:rPr>
              <a:t>Maintenance Results (Ended Feb. 17)</a:t>
            </a:r>
            <a:endParaRPr b="1" sz="2000"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b="1" lang="en-US" sz="2000">
                <a:latin typeface="Arial"/>
                <a:ea typeface="Arial"/>
                <a:cs typeface="Arial"/>
                <a:sym typeface="Arial"/>
              </a:rPr>
              <a:t>End-of-Year Recalibration Final Public Plots</a:t>
            </a:r>
            <a:endParaRPr b="1" sz="2000"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b="1" lang="en-US" sz="2000">
                <a:latin typeface="Arial"/>
                <a:ea typeface="Arial"/>
                <a:cs typeface="Arial"/>
                <a:sym typeface="Arial"/>
              </a:rPr>
              <a:t>Normal CIS Constant Updates</a:t>
            </a:r>
            <a:endParaRPr b="1" sz="2000">
              <a:latin typeface="Arial"/>
              <a:ea typeface="Arial"/>
              <a:cs typeface="Arial"/>
              <a:sym typeface="Arial"/>
            </a:endParaRPr>
          </a:p>
          <a:p>
            <a:pPr indent="-355600" lvl="1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AutoNum type="alphaLcPeriod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February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 1 - February 28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355600" lvl="1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AutoNum type="alphaLcPeriod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March 1 - April 1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AutoNum type="arabicPeriod"/>
            </a:pPr>
            <a:r>
              <a:rPr b="1" lang="en-US" sz="2000">
                <a:latin typeface="Arial"/>
                <a:ea typeface="Arial"/>
                <a:cs typeface="Arial"/>
                <a:sym typeface="Arial"/>
              </a:rPr>
              <a:t>CIS Fitting Issues</a:t>
            </a:r>
            <a:endParaRPr b="1" sz="2000"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AutoNum type="arabicPeriod"/>
            </a:pPr>
            <a:r>
              <a:rPr b="1" lang="en-US" sz="2000">
                <a:latin typeface="Arial"/>
                <a:ea typeface="Arial"/>
                <a:cs typeface="Arial"/>
                <a:sym typeface="Arial"/>
              </a:rPr>
              <a:t>L1Calo</a:t>
            </a:r>
            <a:endParaRPr b="1" sz="2000"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AutoNum type="arabicPeriod"/>
            </a:pPr>
            <a:r>
              <a:rPr b="1" lang="en-US" sz="2000">
                <a:latin typeface="Arial"/>
                <a:ea typeface="Arial"/>
                <a:cs typeface="Arial"/>
                <a:sym typeface="Arial"/>
              </a:rPr>
              <a:t>DCS monitoring</a:t>
            </a:r>
            <a:endParaRPr b="1" sz="2000"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AutoNum type="arabicPeriod"/>
            </a:pPr>
            <a:r>
              <a:rPr b="1" lang="en-US" sz="2000">
                <a:latin typeface="Arial"/>
                <a:ea typeface="Arial"/>
                <a:cs typeface="Arial"/>
                <a:sym typeface="Arial"/>
              </a:rPr>
              <a:t>Chicago PSI SEE testing preparation</a:t>
            </a:r>
            <a:endParaRPr b="1" sz="2000"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b="1" lang="en-US" sz="2000">
                <a:latin typeface="Arial"/>
                <a:ea typeface="Arial"/>
                <a:cs typeface="Arial"/>
                <a:sym typeface="Arial"/>
              </a:rPr>
              <a:t>Plans to July</a:t>
            </a:r>
            <a:endParaRPr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2"/>
          <p:cNvSpPr txBox="1"/>
          <p:nvPr/>
        </p:nvSpPr>
        <p:spPr>
          <a:xfrm>
            <a:off x="0" y="0"/>
            <a:ext cx="12192000" cy="1938992"/>
          </a:xfrm>
          <a:prstGeom prst="rect">
            <a:avLst/>
          </a:prstGeom>
          <a:solidFill>
            <a:srgbClr val="1E4E79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i="0" lang="en-US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Outline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2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205a02813c8_0_39"/>
          <p:cNvSpPr txBox="1"/>
          <p:nvPr/>
        </p:nvSpPr>
        <p:spPr>
          <a:xfrm>
            <a:off x="0" y="-48638"/>
            <a:ext cx="12192000" cy="1662300"/>
          </a:xfrm>
          <a:prstGeom prst="rect">
            <a:avLst/>
          </a:prstGeom>
          <a:solidFill>
            <a:srgbClr val="1E4E79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334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AutoNum type="arabicPeriod"/>
            </a:pPr>
            <a:r>
              <a:rPr b="1" i="0" lang="en-US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Maintenance </a:t>
            </a:r>
            <a:r>
              <a:rPr b="1" lang="en-US" sz="4800">
                <a:solidFill>
                  <a:schemeClr val="lt1"/>
                </a:solidFill>
              </a:rPr>
              <a:t>Results</a:t>
            </a:r>
            <a:endParaRPr b="1" i="0" sz="4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198" name="Google Shape;198;g205a02813c8_0_39"/>
          <p:cNvGraphicFramePr/>
          <p:nvPr/>
        </p:nvGraphicFramePr>
        <p:xfrm>
          <a:off x="771225" y="28720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{0942CD21-33C8-4505-B3B3-76424815D09E}</a:tableStyleId>
              </a:tblPr>
              <a:tblGrid>
                <a:gridCol w="917275"/>
                <a:gridCol w="1234400"/>
                <a:gridCol w="867600"/>
                <a:gridCol w="1658900"/>
              </a:tblGrid>
              <a:tr h="4880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t/>
                      </a:r>
                      <a:endParaRPr sz="19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1900" u="none" cap="none" strike="noStrike"/>
                        <a:t>Identified </a:t>
                      </a:r>
                      <a:endParaRPr sz="19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1900" u="none" cap="none" strike="noStrike">
                          <a:solidFill>
                            <a:schemeClr val="accent6"/>
                          </a:solidFill>
                        </a:rPr>
                        <a:t>Fixed</a:t>
                      </a:r>
                      <a:endParaRPr sz="1900" u="none" cap="none" strike="noStrike">
                        <a:solidFill>
                          <a:schemeClr val="accent6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>
                          <a:solidFill>
                            <a:schemeClr val="dk1"/>
                          </a:solidFill>
                        </a:rPr>
                        <a:t>Fixed Rate</a:t>
                      </a:r>
                      <a:endParaRPr sz="1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4724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1900" u="none" cap="none" strike="noStrike"/>
                        <a:t>EBA</a:t>
                      </a:r>
                      <a:endParaRPr sz="19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1900" u="none" cap="none" strike="noStrike"/>
                        <a:t>1</a:t>
                      </a:r>
                      <a:r>
                        <a:rPr lang="en-US" sz="1900"/>
                        <a:t>8</a:t>
                      </a:r>
                      <a:endParaRPr sz="19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1900">
                          <a:solidFill>
                            <a:schemeClr val="accent6"/>
                          </a:solidFill>
                        </a:rPr>
                        <a:t>6</a:t>
                      </a:r>
                      <a:endParaRPr sz="1900" u="none" cap="none" strike="noStrike">
                        <a:solidFill>
                          <a:schemeClr val="accent6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>
                          <a:solidFill>
                            <a:schemeClr val="dk1"/>
                          </a:solidFill>
                        </a:rPr>
                        <a:t>33%</a:t>
                      </a:r>
                      <a:endParaRPr sz="1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4724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1900" u="none" cap="none" strike="noStrike"/>
                        <a:t>EBC</a:t>
                      </a:r>
                      <a:endParaRPr sz="19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1900"/>
                        <a:t>20</a:t>
                      </a:r>
                      <a:endParaRPr sz="19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1900" u="none" cap="none" strike="noStrike">
                          <a:solidFill>
                            <a:schemeClr val="accent6"/>
                          </a:solidFill>
                        </a:rPr>
                        <a:t>5</a:t>
                      </a:r>
                      <a:endParaRPr sz="1900" u="none" cap="none" strike="noStrike">
                        <a:solidFill>
                          <a:schemeClr val="accent6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>
                          <a:solidFill>
                            <a:schemeClr val="dk1"/>
                          </a:solidFill>
                        </a:rPr>
                        <a:t>25%</a:t>
                      </a:r>
                      <a:endParaRPr sz="1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4724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1900" u="none" cap="none" strike="noStrike"/>
                        <a:t>LBA</a:t>
                      </a:r>
                      <a:endParaRPr sz="19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1900" u="none" cap="none" strike="noStrike"/>
                        <a:t>15</a:t>
                      </a:r>
                      <a:endParaRPr sz="19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1900" u="none" cap="none" strike="noStrike">
                          <a:solidFill>
                            <a:schemeClr val="accent6"/>
                          </a:solidFill>
                        </a:rPr>
                        <a:t>9</a:t>
                      </a:r>
                      <a:endParaRPr sz="1900" u="none" cap="none" strike="noStrike">
                        <a:solidFill>
                          <a:schemeClr val="accent6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>
                          <a:solidFill>
                            <a:schemeClr val="dk1"/>
                          </a:solidFill>
                        </a:rPr>
                        <a:t>60%</a:t>
                      </a:r>
                      <a:endParaRPr sz="1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4724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1900" u="none" cap="none" strike="noStrike"/>
                        <a:t>LBC</a:t>
                      </a:r>
                      <a:endParaRPr sz="19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1900" u="none" cap="none" strike="noStrike"/>
                        <a:t>14</a:t>
                      </a:r>
                      <a:endParaRPr sz="19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1900">
                          <a:solidFill>
                            <a:schemeClr val="accent6"/>
                          </a:solidFill>
                        </a:rPr>
                        <a:t>9</a:t>
                      </a:r>
                      <a:endParaRPr sz="1900" u="none" cap="none" strike="noStrike">
                        <a:solidFill>
                          <a:schemeClr val="accent6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>
                          <a:solidFill>
                            <a:schemeClr val="dk1"/>
                          </a:solidFill>
                        </a:rPr>
                        <a:t>64%</a:t>
                      </a:r>
                      <a:endParaRPr sz="1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4724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1900" u="none" cap="none" strike="noStrike"/>
                        <a:t>Total</a:t>
                      </a:r>
                      <a:endParaRPr sz="19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1900" u="none" cap="none" strike="noStrike"/>
                        <a:t>66</a:t>
                      </a:r>
                      <a:endParaRPr sz="19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1900" u="none" cap="none" strike="noStrike">
                          <a:solidFill>
                            <a:schemeClr val="accent6"/>
                          </a:solidFill>
                        </a:rPr>
                        <a:t>28</a:t>
                      </a:r>
                      <a:endParaRPr sz="1900" u="none" cap="none" strike="noStrike">
                        <a:solidFill>
                          <a:schemeClr val="accent6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>
                          <a:solidFill>
                            <a:schemeClr val="dk1"/>
                          </a:solidFill>
                        </a:rPr>
                        <a:t>32%</a:t>
                      </a:r>
                      <a:endParaRPr sz="1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99" name="Google Shape;199;g205a02813c8_0_39"/>
          <p:cNvSpPr txBox="1"/>
          <p:nvPr/>
        </p:nvSpPr>
        <p:spPr>
          <a:xfrm>
            <a:off x="623913" y="5797825"/>
            <a:ext cx="49728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Maintenance General Information</a:t>
            </a:r>
            <a:r>
              <a:rPr lang="en-US" sz="1900">
                <a:latin typeface="Calibri"/>
                <a:ea typeface="Calibri"/>
                <a:cs typeface="Calibri"/>
                <a:sym typeface="Calibri"/>
              </a:rPr>
              <a:t> 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1900">
                <a:latin typeface="Calibri"/>
                <a:ea typeface="Calibri"/>
                <a:cs typeface="Calibri"/>
                <a:sym typeface="Calibri"/>
              </a:rPr>
              <a:t>(of modules that needed action)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Google Shape;200;g205a02813c8_0_39"/>
          <p:cNvSpPr txBox="1"/>
          <p:nvPr/>
        </p:nvSpPr>
        <p:spPr>
          <a:xfrm>
            <a:off x="1472100" y="1761725"/>
            <a:ext cx="92478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The Maintenance Period started (Dec. 8, 2022), </a:t>
            </a:r>
            <a:r>
              <a:rPr lang="en-US" sz="1900">
                <a:latin typeface="Calibri"/>
                <a:ea typeface="Calibri"/>
                <a:cs typeface="Calibri"/>
                <a:sym typeface="Calibri"/>
              </a:rPr>
              <a:t>formally ended</a:t>
            </a:r>
            <a:r>
              <a:rPr b="0" i="0" lang="en-US" sz="1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(Feb. 26, 2023).</a:t>
            </a:r>
            <a:endParaRPr b="0" i="0" sz="19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1900">
                <a:latin typeface="Calibri"/>
                <a:ea typeface="Calibri"/>
                <a:cs typeface="Calibri"/>
                <a:sym typeface="Calibri"/>
              </a:rPr>
              <a:t>Physical Maintenance on Tile ended (Feb. 17, 2023).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g205a02813c8_0_39"/>
          <p:cNvSpPr txBox="1"/>
          <p:nvPr/>
        </p:nvSpPr>
        <p:spPr>
          <a:xfrm>
            <a:off x="6431900" y="3360100"/>
            <a:ext cx="5147700" cy="22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chemeClr val="dk1"/>
                </a:solidFill>
              </a:rPr>
              <a:t>Channel info:</a:t>
            </a:r>
            <a:endParaRPr sz="1900">
              <a:solidFill>
                <a:schemeClr val="dk1"/>
              </a:solidFill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lang="en-US" sz="1900">
                <a:solidFill>
                  <a:srgbClr val="E06666"/>
                </a:solidFill>
              </a:rPr>
              <a:t>45</a:t>
            </a:r>
            <a:r>
              <a:rPr lang="en-US" sz="1900">
                <a:solidFill>
                  <a:schemeClr val="dk1"/>
                </a:solidFill>
              </a:rPr>
              <a:t> channels unreachable in </a:t>
            </a:r>
            <a:r>
              <a:rPr lang="en-US" sz="1900">
                <a:solidFill>
                  <a:schemeClr val="dk1"/>
                </a:solidFill>
              </a:rPr>
              <a:t>maintenance. (</a:t>
            </a:r>
            <a:r>
              <a:rPr lang="en-US" sz="1900">
                <a:solidFill>
                  <a:srgbClr val="E06666"/>
                </a:solidFill>
              </a:rPr>
              <a:t>0.2% </a:t>
            </a:r>
            <a:r>
              <a:rPr lang="en-US" sz="1900">
                <a:solidFill>
                  <a:schemeClr val="dk1"/>
                </a:solidFill>
              </a:rPr>
              <a:t>of the total 19704 channels)</a:t>
            </a:r>
            <a:endParaRPr sz="1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chemeClr val="dk1"/>
                </a:solidFill>
              </a:rPr>
              <a:t>Cooling info:</a:t>
            </a:r>
            <a:endParaRPr sz="1900">
              <a:solidFill>
                <a:schemeClr val="dk1"/>
              </a:solidFill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lang="en-US" sz="1900">
                <a:solidFill>
                  <a:schemeClr val="dk1"/>
                </a:solidFill>
              </a:rPr>
              <a:t>PPV cycle </a:t>
            </a:r>
            <a:r>
              <a:rPr b="1" lang="en-US" sz="1900">
                <a:solidFill>
                  <a:schemeClr val="accent6"/>
                </a:solidFill>
              </a:rPr>
              <a:t>479 mins</a:t>
            </a:r>
            <a:endParaRPr b="1" sz="1900">
              <a:solidFill>
                <a:schemeClr val="accent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solidFill>
                <a:schemeClr val="accent6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1"/>
          <p:cNvSpPr txBox="1"/>
          <p:nvPr>
            <p:ph idx="1" type="body"/>
          </p:nvPr>
        </p:nvSpPr>
        <p:spPr>
          <a:xfrm>
            <a:off x="720900" y="2541450"/>
            <a:ext cx="10750200" cy="32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100">
                <a:latin typeface="Arial"/>
                <a:ea typeface="Arial"/>
                <a:cs typeface="Arial"/>
                <a:sym typeface="Arial"/>
              </a:rPr>
              <a:t>Every year, when data taking is over, it's time to prepare CIS constants for reprocessing.</a:t>
            </a:r>
            <a:endParaRPr sz="2100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100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US" sz="2100">
                <a:latin typeface="Arial"/>
                <a:ea typeface="Arial"/>
                <a:cs typeface="Arial"/>
                <a:sym typeface="Arial"/>
              </a:rPr>
              <a:t>Ideology: </a:t>
            </a:r>
            <a:endParaRPr b="1" sz="2100">
              <a:latin typeface="Arial"/>
              <a:ea typeface="Arial"/>
              <a:cs typeface="Arial"/>
              <a:sym typeface="Arial"/>
            </a:endParaRPr>
          </a:p>
          <a:p>
            <a:pPr indent="-36195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Font typeface="Arial"/>
              <a:buChar char="●"/>
            </a:pPr>
            <a:r>
              <a:rPr lang="en-US" sz="2100">
                <a:latin typeface="Arial"/>
                <a:ea typeface="Arial"/>
                <a:cs typeface="Arial"/>
                <a:sym typeface="Arial"/>
              </a:rPr>
              <a:t>We want to guarantee that we have the best possible CIS constant year round. There may not be one value for the entire run period; there could be multiple different stable values over the course of many months</a:t>
            </a:r>
            <a:endParaRPr sz="2100">
              <a:latin typeface="Arial"/>
              <a:ea typeface="Arial"/>
              <a:cs typeface="Arial"/>
              <a:sym typeface="Arial"/>
            </a:endParaRPr>
          </a:p>
          <a:p>
            <a:pPr indent="-36195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Font typeface="Arial"/>
              <a:buChar char="●"/>
            </a:pPr>
            <a:r>
              <a:rPr lang="en-US" sz="2100">
                <a:latin typeface="Arial"/>
                <a:ea typeface="Arial"/>
                <a:cs typeface="Arial"/>
                <a:sym typeface="Arial"/>
              </a:rPr>
              <a:t>Any change in the CIS constant by more than 0.5% is detected and stored </a:t>
            </a:r>
            <a:endParaRPr sz="2100">
              <a:latin typeface="Arial"/>
              <a:ea typeface="Arial"/>
              <a:cs typeface="Arial"/>
              <a:sym typeface="Arial"/>
            </a:endParaRPr>
          </a:p>
          <a:p>
            <a:pPr indent="45720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100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100">
                <a:latin typeface="Arial"/>
                <a:ea typeface="Arial"/>
                <a:cs typeface="Arial"/>
                <a:sym typeface="Arial"/>
              </a:rPr>
              <a:t>During normal monthly CIS calibrations, we assign ONE constant for each channel based on the calibration runs of that month. This updates the future database value for the next month.</a:t>
            </a:r>
            <a:endParaRPr sz="2100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1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11"/>
          <p:cNvSpPr txBox="1"/>
          <p:nvPr/>
        </p:nvSpPr>
        <p:spPr>
          <a:xfrm>
            <a:off x="0" y="0"/>
            <a:ext cx="12192000" cy="1939500"/>
          </a:xfrm>
          <a:prstGeom prst="rect">
            <a:avLst/>
          </a:prstGeom>
          <a:solidFill>
            <a:srgbClr val="1E4E79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i="0" lang="en-US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2. End-of-Year Recalibration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" name="Google Shape;208;p11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20496f20241_0_82"/>
          <p:cNvSpPr txBox="1"/>
          <p:nvPr/>
        </p:nvSpPr>
        <p:spPr>
          <a:xfrm>
            <a:off x="577138" y="5595975"/>
            <a:ext cx="33318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High Gain Constant Distribution</a:t>
            </a:r>
            <a:endParaRPr b="0" i="0" sz="19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" name="Google Shape;214;g20496f20241_0_82"/>
          <p:cNvSpPr txBox="1"/>
          <p:nvPr/>
        </p:nvSpPr>
        <p:spPr>
          <a:xfrm>
            <a:off x="4520975" y="5595975"/>
            <a:ext cx="33318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Low Gain </a:t>
            </a:r>
            <a:r>
              <a:rPr b="0" i="0" lang="en-US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Constant Distribution</a:t>
            </a:r>
            <a:endParaRPr b="0" i="0" sz="1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" name="Google Shape;215;g20496f20241_0_82"/>
          <p:cNvSpPr txBox="1"/>
          <p:nvPr/>
        </p:nvSpPr>
        <p:spPr>
          <a:xfrm>
            <a:off x="0" y="0"/>
            <a:ext cx="12192000" cy="2678100"/>
          </a:xfrm>
          <a:prstGeom prst="rect">
            <a:avLst/>
          </a:prstGeom>
          <a:solidFill>
            <a:srgbClr val="1E4E79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i="0" lang="en-US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2.</a:t>
            </a:r>
            <a:r>
              <a:rPr b="1" lang="en-US" sz="4800">
                <a:solidFill>
                  <a:schemeClr val="lt1"/>
                </a:solidFill>
              </a:rPr>
              <a:t>a</a:t>
            </a:r>
            <a:r>
              <a:rPr b="1" i="0" lang="en-US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 CIS Constant Distributions</a:t>
            </a:r>
            <a:endParaRPr b="1" i="0" sz="4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lang="en-US" sz="4800">
                <a:solidFill>
                  <a:schemeClr val="lt1"/>
                </a:solidFill>
              </a:rPr>
              <a:t>Run 3</a:t>
            </a:r>
            <a:r>
              <a:rPr b="1" i="0" lang="en-US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1" i="0" sz="4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6" name="Google Shape;216;g20496f20241_0_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550300"/>
            <a:ext cx="4145741" cy="299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g20496f20241_0_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08950" y="2550303"/>
            <a:ext cx="4145750" cy="29954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g20496f20241_0_8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52775" y="2552827"/>
            <a:ext cx="4145750" cy="2990377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g20496f20241_0_82"/>
          <p:cNvSpPr txBox="1"/>
          <p:nvPr/>
        </p:nvSpPr>
        <p:spPr>
          <a:xfrm>
            <a:off x="8592800" y="5449725"/>
            <a:ext cx="30000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CIS constant RMS/Mean of High-Gain, Low-Gain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0496f20241_0_90"/>
          <p:cNvSpPr txBox="1"/>
          <p:nvPr/>
        </p:nvSpPr>
        <p:spPr>
          <a:xfrm>
            <a:off x="662675" y="5610800"/>
            <a:ext cx="33351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CIS Calibration Average over Run 3 in High Gain</a:t>
            </a:r>
            <a:endParaRPr b="0" i="0" sz="19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g20496f20241_0_90"/>
          <p:cNvSpPr txBox="1"/>
          <p:nvPr/>
        </p:nvSpPr>
        <p:spPr>
          <a:xfrm>
            <a:off x="4565695" y="5610800"/>
            <a:ext cx="30606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CIS Calibration Average over Run 3 in Low Gain</a:t>
            </a:r>
            <a:endParaRPr b="0" i="0" sz="1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6" name="Google Shape;226;g20496f20241_0_90"/>
          <p:cNvPicPr preferRelativeResize="0"/>
          <p:nvPr/>
        </p:nvPicPr>
        <p:blipFill rotWithShape="1">
          <a:blip r:embed="rId3">
            <a:alphaModFix/>
          </a:blip>
          <a:srcRect b="0" l="0" r="10055" t="0"/>
          <a:stretch/>
        </p:blipFill>
        <p:spPr>
          <a:xfrm>
            <a:off x="7868100" y="2439200"/>
            <a:ext cx="4247700" cy="3357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g20496f20241_0_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624638"/>
            <a:ext cx="4139925" cy="2986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g20496f20241_0_9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16950" y="2624663"/>
            <a:ext cx="4139925" cy="2986143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g20496f20241_0_90"/>
          <p:cNvSpPr txBox="1"/>
          <p:nvPr/>
        </p:nvSpPr>
        <p:spPr>
          <a:xfrm>
            <a:off x="8493900" y="5610800"/>
            <a:ext cx="36219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CIS C</a:t>
            </a:r>
            <a:r>
              <a:rPr lang="en-US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onstant</a:t>
            </a:r>
            <a:r>
              <a:rPr b="0" i="0" lang="en-US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variation percentage </a:t>
            </a:r>
            <a:r>
              <a:rPr b="0" i="0" lang="en-US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over Run</a:t>
            </a:r>
            <a:r>
              <a:rPr lang="en-US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 in all channels</a:t>
            </a:r>
            <a:endParaRPr b="0" i="0" sz="1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g20496f20241_0_90"/>
          <p:cNvSpPr txBox="1"/>
          <p:nvPr/>
        </p:nvSpPr>
        <p:spPr>
          <a:xfrm>
            <a:off x="0" y="0"/>
            <a:ext cx="12192000" cy="2678100"/>
          </a:xfrm>
          <a:prstGeom prst="rect">
            <a:avLst/>
          </a:prstGeom>
          <a:solidFill>
            <a:srgbClr val="1E4E79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i="0" lang="en-US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2.b. </a:t>
            </a:r>
            <a:r>
              <a:rPr b="1" lang="en-US" sz="4800">
                <a:solidFill>
                  <a:schemeClr val="lt1"/>
                </a:solidFill>
              </a:rPr>
              <a:t>CIS Constant Long-Term Stability</a:t>
            </a:r>
            <a:endParaRPr b="1" sz="4800">
              <a:solidFill>
                <a:schemeClr val="lt1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lang="en-US" sz="4800">
                <a:solidFill>
                  <a:schemeClr val="lt1"/>
                </a:solidFill>
              </a:rPr>
              <a:t>Run 3</a:t>
            </a:r>
            <a:endParaRPr b="1" sz="4800">
              <a:solidFill>
                <a:schemeClr val="lt1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"/>
          <p:cNvSpPr txBox="1"/>
          <p:nvPr>
            <p:ph idx="1" type="body"/>
          </p:nvPr>
        </p:nvSpPr>
        <p:spPr>
          <a:xfrm>
            <a:off x="409907" y="2429687"/>
            <a:ext cx="8385300" cy="38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-219075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Use known input charge to calibrate ADC counts of front-end electronics</a:t>
            </a:r>
            <a:endParaRPr/>
          </a:p>
          <a:p>
            <a:pPr indent="-22098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3-in-1 cards contain 5,100 pF capacitors</a:t>
            </a:r>
            <a:endParaRPr/>
          </a:p>
          <a:p>
            <a:pPr indent="-22098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Input known charge 60 times, sample each pulse 7 times 🡪 pulse amplitude</a:t>
            </a:r>
            <a:endParaRPr/>
          </a:p>
          <a:p>
            <a:pPr indent="-22098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Fit mean pulse amplitude (in ADC counts) to injected charge</a:t>
            </a:r>
            <a:endParaRPr/>
          </a:p>
          <a:p>
            <a:pPr indent="-219075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CIS calibration runs are taken between ATLAS runs, roughly 3 times per week</a:t>
            </a:r>
            <a:endParaRPr/>
          </a:p>
          <a:p>
            <a:pPr indent="-219075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Use TUCS to analyze data for recent runs and identify DQ issues in channels</a:t>
            </a:r>
            <a:endParaRPr/>
          </a:p>
          <a:p>
            <a:pPr indent="-22098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Monitor individual channels: drifting, high scatter, half-gain?</a:t>
            </a:r>
            <a:endParaRPr/>
          </a:p>
          <a:p>
            <a:pPr indent="-22098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Monitor overall performance: percent change, long-term stability, RMS/mean</a:t>
            </a:r>
            <a:endParaRPr/>
          </a:p>
          <a:p>
            <a:pPr indent="-22098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Upload new constants to database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-1270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p3"/>
          <p:cNvSpPr txBox="1"/>
          <p:nvPr/>
        </p:nvSpPr>
        <p:spPr>
          <a:xfrm>
            <a:off x="0" y="0"/>
            <a:ext cx="12192000" cy="1939500"/>
          </a:xfrm>
          <a:prstGeom prst="rect">
            <a:avLst/>
          </a:prstGeom>
          <a:solidFill>
            <a:srgbClr val="1E4E79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i="0" lang="en-US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1.a. Introduction of CIS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7" name="Google Shape;237;p3"/>
          <p:cNvPicPr preferRelativeResize="0"/>
          <p:nvPr/>
        </p:nvPicPr>
        <p:blipFill rotWithShape="1">
          <a:blip r:embed="rId3">
            <a:alphaModFix/>
          </a:blip>
          <a:srcRect b="53475" l="21224" r="57154" t="18252"/>
          <a:stretch/>
        </p:blipFill>
        <p:spPr>
          <a:xfrm>
            <a:off x="8979036" y="2453025"/>
            <a:ext cx="2922763" cy="214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3"/>
          <p:cNvPicPr preferRelativeResize="0"/>
          <p:nvPr/>
        </p:nvPicPr>
        <p:blipFill rotWithShape="1">
          <a:blip r:embed="rId3">
            <a:alphaModFix/>
          </a:blip>
          <a:srcRect b="54422" l="61914" r="16462" t="19338"/>
          <a:stretch/>
        </p:blipFill>
        <p:spPr>
          <a:xfrm>
            <a:off x="6019571" y="4912972"/>
            <a:ext cx="2775624" cy="18947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3"/>
          <p:cNvPicPr preferRelativeResize="0"/>
          <p:nvPr/>
        </p:nvPicPr>
        <p:blipFill rotWithShape="1">
          <a:blip r:embed="rId4">
            <a:alphaModFix/>
          </a:blip>
          <a:srcRect b="24965" l="24281" r="53883" t="47090"/>
          <a:stretch/>
        </p:blipFill>
        <p:spPr>
          <a:xfrm>
            <a:off x="8915407" y="4708226"/>
            <a:ext cx="2986392" cy="21497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4e48af5a86_0_17"/>
          <p:cNvSpPr txBox="1"/>
          <p:nvPr/>
        </p:nvSpPr>
        <p:spPr>
          <a:xfrm>
            <a:off x="0" y="0"/>
            <a:ext cx="12192000" cy="2401200"/>
          </a:xfrm>
          <a:prstGeom prst="rect">
            <a:avLst/>
          </a:prstGeom>
          <a:solidFill>
            <a:srgbClr val="1E4E79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lang="en-US" sz="4800">
                <a:solidFill>
                  <a:schemeClr val="lt1"/>
                </a:solidFill>
              </a:rPr>
              <a:t>3.a</a:t>
            </a:r>
            <a:r>
              <a:rPr b="1" i="0" lang="en-US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 CIS Constant Update:</a:t>
            </a:r>
            <a:endParaRPr b="1" i="0" sz="4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i="0" lang="en-US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n-US" sz="4800">
                <a:solidFill>
                  <a:schemeClr val="lt1"/>
                </a:solidFill>
              </a:rPr>
              <a:t>February</a:t>
            </a:r>
            <a:r>
              <a:rPr b="1" i="0" lang="en-US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1 - </a:t>
            </a:r>
            <a:r>
              <a:rPr b="1" lang="en-US" sz="4800">
                <a:solidFill>
                  <a:schemeClr val="lt1"/>
                </a:solidFill>
              </a:rPr>
              <a:t>February</a:t>
            </a:r>
            <a:r>
              <a:rPr b="1" i="0" lang="en-US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n-US" sz="4800">
                <a:solidFill>
                  <a:schemeClr val="lt1"/>
                </a:solidFill>
              </a:rPr>
              <a:t>28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" name="Google Shape;245;g14e48af5a86_0_17"/>
          <p:cNvSpPr txBox="1"/>
          <p:nvPr>
            <p:ph idx="12" type="sldNum"/>
          </p:nvPr>
        </p:nvSpPr>
        <p:spPr>
          <a:xfrm>
            <a:off x="8610600" y="58991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6" name="Google Shape;246;g14e48af5a86_0_17"/>
          <p:cNvSpPr txBox="1"/>
          <p:nvPr/>
        </p:nvSpPr>
        <p:spPr>
          <a:xfrm>
            <a:off x="868300" y="2641500"/>
            <a:ext cx="7094700" cy="352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Char char="●"/>
            </a:pPr>
            <a:r>
              <a:rPr b="0" i="0" lang="en-US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CIS runs from </a:t>
            </a:r>
            <a:r>
              <a:rPr lang="en-US" sz="2100"/>
              <a:t>February</a:t>
            </a:r>
            <a:r>
              <a:rPr b="0" i="0" lang="en-US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1 - </a:t>
            </a:r>
            <a:r>
              <a:rPr lang="en-US" sz="2100"/>
              <a:t>February 28</a:t>
            </a:r>
            <a:endParaRPr b="0" i="0" sz="2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19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Arial"/>
              <a:buChar char="●"/>
            </a:pPr>
            <a:r>
              <a:rPr lang="en-US" sz="2100"/>
              <a:t>19704 </a:t>
            </a:r>
            <a:r>
              <a:rPr b="0" i="0" lang="en-US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channels in update </a:t>
            </a:r>
            <a:endParaRPr b="0" i="0" sz="2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US" sz="2100"/>
              <a:t>Recalibration of ALL channels</a:t>
            </a:r>
            <a:r>
              <a:rPr b="0" i="0" lang="en-US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b="0" i="0" sz="2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700"/>
              <a:buFont typeface="Arial"/>
              <a:buChar char="○"/>
            </a:pPr>
            <a:r>
              <a:rPr lang="en-US" sz="2100">
                <a:solidFill>
                  <a:schemeClr val="accent6"/>
                </a:solidFill>
              </a:rPr>
              <a:t>19662</a:t>
            </a:r>
            <a:r>
              <a:rPr b="0" i="0" lang="en-US" sz="21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 Good (&gt;1 successful </a:t>
            </a:r>
            <a:endParaRPr b="0" i="0" sz="2100" u="none" cap="none" strike="noStrik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calibration)</a:t>
            </a:r>
            <a:endParaRPr b="0" i="0" sz="2100" u="none" cap="none" strike="noStrik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700"/>
              <a:buFont typeface="Arial"/>
              <a:buChar char="○"/>
            </a:pPr>
            <a:r>
              <a:rPr lang="en-US" sz="2100">
                <a:solidFill>
                  <a:srgbClr val="F1C232"/>
                </a:solidFill>
              </a:rPr>
              <a:t>18</a:t>
            </a:r>
            <a:r>
              <a:rPr b="0" i="0" lang="en-US" sz="2100" u="none" cap="none" strike="noStrike">
                <a:solidFill>
                  <a:srgbClr val="F1C232"/>
                </a:solidFill>
                <a:latin typeface="Arial"/>
                <a:ea typeface="Arial"/>
                <a:cs typeface="Arial"/>
                <a:sym typeface="Arial"/>
              </a:rPr>
              <a:t> Masked</a:t>
            </a:r>
            <a:endParaRPr b="0" i="0" sz="2100" u="none" cap="none" strike="noStrike">
              <a:solidFill>
                <a:srgbClr val="F1C23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700"/>
              <a:buFont typeface="Arial"/>
              <a:buChar char="○"/>
            </a:pPr>
            <a:r>
              <a:rPr lang="en-US" sz="2100">
                <a:solidFill>
                  <a:srgbClr val="F1C232"/>
                </a:solidFill>
              </a:rPr>
              <a:t>24</a:t>
            </a:r>
            <a:r>
              <a:rPr b="0" i="0" lang="en-US" sz="2100" u="none" cap="none" strike="noStrike">
                <a:solidFill>
                  <a:srgbClr val="F1C232"/>
                </a:solidFill>
                <a:latin typeface="Arial"/>
                <a:ea typeface="Arial"/>
                <a:cs typeface="Arial"/>
                <a:sym typeface="Arial"/>
              </a:rPr>
              <a:t> Affected</a:t>
            </a:r>
            <a:endParaRPr b="0" i="0" sz="2100" u="none" cap="none" strike="noStrike">
              <a:solidFill>
                <a:srgbClr val="F1C23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195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E69138"/>
              </a:buClr>
              <a:buSzPts val="2100"/>
              <a:buFont typeface="Arial"/>
              <a:buChar char="●"/>
            </a:pPr>
            <a:r>
              <a:rPr lang="en-US" sz="2100">
                <a:solidFill>
                  <a:srgbClr val="E69138"/>
                </a:solidFill>
              </a:rPr>
              <a:t>19</a:t>
            </a:r>
            <a:r>
              <a:rPr b="0" i="0" lang="en-US" sz="2100" u="none" cap="none" strike="noStrike">
                <a:solidFill>
                  <a:srgbClr val="E69138"/>
                </a:solidFill>
                <a:latin typeface="Arial"/>
                <a:ea typeface="Arial"/>
                <a:cs typeface="Arial"/>
                <a:sym typeface="Arial"/>
              </a:rPr>
              <a:t> &gt;5% change </a:t>
            </a:r>
            <a:endParaRPr b="0" i="0" sz="2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19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Char char="●"/>
            </a:pPr>
            <a:r>
              <a:rPr b="1" i="0" lang="en-US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Runs excluded</a:t>
            </a:r>
            <a:r>
              <a:rPr b="0" i="0" lang="en-US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n-US" sz="1600"/>
              <a:t>443840 444474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19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Char char="●"/>
            </a:pPr>
            <a:r>
              <a:rPr b="1" i="0" lang="en-US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Runs used (</a:t>
            </a:r>
            <a:r>
              <a:rPr b="1" lang="en-US" sz="2100"/>
              <a:t>13</a:t>
            </a:r>
            <a:r>
              <a:rPr b="1" i="0" lang="en-US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):</a:t>
            </a:r>
            <a:r>
              <a:rPr b="0" i="0" lang="en-US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/>
              <a:t>442620 442775 442791 442820 442935 443018 443364 443414 443831 443835 444001 444007 444633</a:t>
            </a:r>
            <a:endParaRPr b="0" i="0" sz="2100" u="none" cap="none" strike="noStrike">
              <a:solidFill>
                <a:srgbClr val="000000"/>
              </a:solidFill>
              <a:highlight>
                <a:srgbClr val="EEFF4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7" name="Google Shape;247;g14e48af5a86_0_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28325" y="2516762"/>
            <a:ext cx="4241400" cy="3266826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g14e48af5a86_0_17"/>
          <p:cNvSpPr txBox="1"/>
          <p:nvPr/>
        </p:nvSpPr>
        <p:spPr>
          <a:xfrm>
            <a:off x="7915725" y="5660900"/>
            <a:ext cx="35490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Distribution of CIS constants for the entire detector. The histogram omits channels for which change is less than 0.5% since the last update.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2022-08-11T10:20:40Z</dcterms:created>
  <dc:creator>Jacky Li</dc:creator>
</cp:coreProperties>
</file>